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Frage in die Runde: «Was heisst eigentlich klug sein?» Kurz sammeln (2 Min.).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Gardner nur einmal erwähnen, danach von Fähigkeitsfenstern sprechen. Die Fähigkeitsfenster beschreiben Tätigkeiten und messen keine Kinder.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Zu jedem Fähigkeitsfenster ein Beispiel aus dem Klassenalltag nennen lassen. Übersicht «Meine 8 Fähigkeitsfenster» austeilen, A3-Plakat aufhängen.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Zu jedem Fähigkeitsfenster ein Beispiel aus dem Klassenalltag nennen lassen. Übersicht «Meine 8 Fähigkeitsfenster» austeilen, A3-Plakat aufhängen.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Merksätze, die durch das ganze Praxisfenster tragen.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Lösungsvorschlag. Wichtigstes Fähigkeitsfenster Raum &amp; Bild, weitere Körper &amp; Hände, Knobeln. Form und Konstruktion vorstellen und nach Plan bauen; genau arbeiten; testen, was hält. Andere gut begründete Antworten gelten auch.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Lösungsvorschlag. Wichtigstes Fähigkeitsfenster Klang &amp; Rhythmus, weitere Miteinander, Körper &amp; Hände. Rhythmus und Töne treffen; aufeinander hören; Instrumente spielen. Andere gut begründete Antworten gelten auch.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Lösungsvorschlag. Wichtigstes Fähigkeitsfenster Körper &amp; Hände, weitere Knobeln, Miteinander. Schneiden, rühren, portionieren; Mengen umrechnen; sich in der Küche absprechen. Andere gut begründete Antworten gelten auch.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Lösungsvorschlag. Wichtigstes Fähigkeitsfenster Natur, weitere Ich selbst, Körper &amp; Hände. Das Tier genau beobachten und verstehen, was es braucht; regelmässig Verantwortung übernehmen. Andere gut begründete Antworten gelten auch.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Lösungsvorschlag. Wichtigstes Fähigkeitsfenster Sprache, weitere Knobeln, Natur. So erklären, dass andere es verstehen; Ursache und Wirkung begründen. Andere gut begründete Antworten gelten auch.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Lösungsvorschlag. Wichtigstes Fähigkeitsfenster Ich selbst, weitere Körper &amp; Hände. Sich ein Ziel setzen, dranbleiben, nach Fehlern weitermachen und den eigenen Fortschritt bemerken. Andere gut begründete Antworten gelten auch.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Die Übersicht «Meine 8 Fähigkeitsfenster» hilft beim Zuordnen.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2 bis 3 Stimmen. Überleitung zu 1.4: Alle Fähigkeitsfenster kann man üben. Wie wird jemand richtig gut?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1.3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1.3 · Teil 1 · Ich im Zentrum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Intelligenzen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Was heisst eigentlich klug sein?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Menschen sind auf verschiedene Arten klug</a:t>
            </a:r>
            <a:endParaRPr lang="de-CH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737360"/>
            <a:ext cx="5486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400" dirty="0">
                <a:solidFill>
                  <a:srgbClr val="263133"/>
                </a:solidFill>
              </a:rPr>
              <a:t>Der Forscher Howard Gardner hat beschrieben, dass es viele Arten gibt, klug zu sein.</a:t>
            </a:r>
            <a:endParaRPr lang="de-CH" sz="2400" dirty="0"/>
          </a:p>
          <a:p>
            <a:pPr indent="0" marL="0">
              <a:buNone/>
            </a:pPr>
            <a:r>
              <a:rPr lang="de-CH" sz="1000" dirty="0">
                <a:solidFill>
                  <a:srgbClr val="263133"/>
                </a:solidFill>
              </a:rPr>
              <a:t> </a:t>
            </a:r>
            <a:endParaRPr lang="de-CH" sz="2400" dirty="0"/>
          </a:p>
          <a:p>
            <a:pPr indent="0" marL="0">
              <a:buNone/>
            </a:pPr>
            <a:r>
              <a:rPr lang="de-CH" sz="2400" dirty="0">
                <a:solidFill>
                  <a:srgbClr val="263133"/>
                </a:solidFill>
              </a:rPr>
              <a:t>Im Praxisfenster nennen wir sie </a:t>
            </a:r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Fähigkeitsfenster</a:t>
            </a:r>
            <a:pPr indent="0" marL="0">
              <a:buNone/>
            </a:pPr>
            <a:r>
              <a:rPr lang="de-CH" sz="2400" dirty="0">
                <a:solidFill>
                  <a:srgbClr val="263133"/>
                </a:solidFill>
              </a:rPr>
              <a:t>. Es gibt acht davon. Jedes kann man öffnen und üben.</a:t>
            </a:r>
            <a:endParaRPr lang="de-CH" sz="2400" dirty="0"/>
          </a:p>
        </p:txBody>
      </p:sp>
      <p:pic>
        <p:nvPicPr>
          <p:cNvPr id="4" name="Image 0" descr="Sprach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1874520"/>
            <a:ext cx="960120" cy="9601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92240" y="28803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C86A2E"/>
                </a:solidFill>
              </a:rPr>
              <a:t>Sprache</a:t>
            </a:r>
            <a:endParaRPr lang="de-CH" sz="1300" dirty="0"/>
          </a:p>
        </p:txBody>
      </p:sp>
      <p:pic>
        <p:nvPicPr>
          <p:cNvPr id="6" name="Image 1" descr="Knobel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0" y="1874520"/>
            <a:ext cx="960120" cy="9601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726680" y="28803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E7186"/>
                </a:solidFill>
              </a:rPr>
              <a:t>Knobeln</a:t>
            </a:r>
            <a:endParaRPr lang="de-CH" sz="1300" dirty="0"/>
          </a:p>
        </p:txBody>
      </p:sp>
      <p:pic>
        <p:nvPicPr>
          <p:cNvPr id="8" name="Image 2" descr="Raum &amp; Bil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0" y="1874520"/>
            <a:ext cx="960120" cy="96012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8961120" y="28803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6A5FA8"/>
                </a:solidFill>
              </a:rPr>
              <a:t>Raum &amp; Bild</a:t>
            </a:r>
            <a:endParaRPr lang="de-CH" sz="1300" dirty="0"/>
          </a:p>
        </p:txBody>
      </p:sp>
      <p:pic>
        <p:nvPicPr>
          <p:cNvPr id="10" name="Image 3" descr="Körper &amp; Händ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4160" y="1874520"/>
            <a:ext cx="960120" cy="96012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10195560" y="28803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B23A48"/>
                </a:solidFill>
              </a:rPr>
              <a:t>Körper &amp; Hände</a:t>
            </a:r>
            <a:endParaRPr lang="de-CH" sz="1300" dirty="0"/>
          </a:p>
        </p:txBody>
      </p:sp>
      <p:pic>
        <p:nvPicPr>
          <p:cNvPr id="12" name="Image 4" descr="Klang &amp; Rhythmu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840" y="3474720"/>
            <a:ext cx="960120" cy="960120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6492240" y="44805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07800"/>
                </a:solidFill>
              </a:rPr>
              <a:t>Klang &amp; Rhythmus</a:t>
            </a:r>
            <a:endParaRPr lang="de-CH" sz="1300" dirty="0"/>
          </a:p>
        </p:txBody>
      </p:sp>
      <p:pic>
        <p:nvPicPr>
          <p:cNvPr id="14" name="Image 5" descr="Miteinande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0" y="3474720"/>
            <a:ext cx="960120" cy="96012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7726680" y="44805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8467E"/>
                </a:solidFill>
              </a:rPr>
              <a:t>Miteinander</a:t>
            </a:r>
            <a:endParaRPr lang="de-CH" sz="1300" dirty="0"/>
          </a:p>
        </p:txBody>
      </p:sp>
      <p:pic>
        <p:nvPicPr>
          <p:cNvPr id="16" name="Image 6" descr="Ich selbst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9720" y="3474720"/>
            <a:ext cx="960120" cy="960120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8961120" y="44805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1E3A5F"/>
                </a:solidFill>
              </a:rPr>
              <a:t>Ich selbst</a:t>
            </a:r>
            <a:endParaRPr lang="de-CH" sz="1300" dirty="0"/>
          </a:p>
        </p:txBody>
      </p:sp>
      <p:pic>
        <p:nvPicPr>
          <p:cNvPr id="18" name="Image 7" descr="Natur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4160" y="3474720"/>
            <a:ext cx="960120" cy="960120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10195560" y="448056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F7F4E"/>
                </a:solidFill>
              </a:rPr>
              <a:t>Natur</a:t>
            </a:r>
            <a:endParaRPr lang="de-CH" sz="1300" dirty="0"/>
          </a:p>
        </p:txBody>
      </p:sp>
      <p:sp>
        <p:nvSpPr>
          <p:cNvPr id="21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2</a:t>
            </a:fld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Die 8 Fähigkeitsfenster (1–4)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554480"/>
            <a:ext cx="5349240" cy="2148840"/>
          </a:xfrm>
          <a:prstGeom prst="roundRect">
            <a:avLst>
              <a:gd name="adj" fmla="val 7660"/>
            </a:avLst>
          </a:prstGeom>
          <a:solidFill>
            <a:srgbClr val="FCE5D3"/>
          </a:solidFill>
          <a:ln w="25400">
            <a:solidFill>
              <a:srgbClr val="FCE5D3"/>
            </a:solidFill>
            <a:prstDash val="solid"/>
          </a:ln>
        </p:spPr>
      </p:sp>
      <p:pic>
        <p:nvPicPr>
          <p:cNvPr id="4" name="Image 0" descr="Sprach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28800"/>
            <a:ext cx="868680" cy="8686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965960" y="181051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600" b="1" dirty="0">
                <a:solidFill>
                  <a:srgbClr val="C86A2E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1  Sprache</a:t>
            </a:r>
            <a:endParaRPr lang="de-CH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1965960" y="233172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Ich erzähle, erkläre, lese und schreibe so, dass andere mich verstehen.</a:t>
            </a:r>
            <a:endParaRPr lang="de-CH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965960" y="32004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400" i="1" dirty="0">
                <a:solidFill>
                  <a:srgbClr val="6B6B6B"/>
                </a:solidFill>
              </a:rPr>
              <a:t>z. B. eine Spielregel erklären</a:t>
            </a:r>
            <a:endParaRPr lang="de-CH" sz="1400" dirty="0"/>
          </a:p>
        </p:txBody>
      </p:sp>
      <p:sp>
        <p:nvSpPr>
          <p:cNvPr id="8" name="Karte"/>
          <p:cNvSpPr/>
          <p:nvPr/>
        </p:nvSpPr>
        <p:spPr>
          <a:xfrm>
            <a:off x="6217920" y="1554480"/>
            <a:ext cx="5349240" cy="2148840"/>
          </a:xfrm>
          <a:prstGeom prst="roundRect">
            <a:avLst>
              <a:gd name="adj" fmla="val 7660"/>
            </a:avLst>
          </a:prstGeom>
          <a:solidFill>
            <a:srgbClr val="DCEAEF"/>
          </a:solidFill>
          <a:ln w="25400">
            <a:solidFill>
              <a:srgbClr val="DCEAEF"/>
            </a:solidFill>
            <a:prstDash val="solid"/>
          </a:ln>
        </p:spPr>
      </p:sp>
      <p:pic>
        <p:nvPicPr>
          <p:cNvPr id="9" name="Image 1" descr="Knobel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828800"/>
            <a:ext cx="868680" cy="8686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543800" y="181051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600" b="1" dirty="0">
                <a:solidFill>
                  <a:srgbClr val="3E7186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2  Knobeln</a:t>
            </a:r>
            <a:endParaRPr lang="de-CH" sz="2600" dirty="0"/>
          </a:p>
        </p:txBody>
      </p:sp>
      <p:sp>
        <p:nvSpPr>
          <p:cNvPr id="11" name="Text 7"/>
          <p:cNvSpPr txBox="1"/>
          <p:nvPr/>
        </p:nvSpPr>
        <p:spPr>
          <a:xfrm>
            <a:off x="7543800" y="233172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Ich zähle, rechne, ordne, prüfe und finde heraus, warum etwas so ist.</a:t>
            </a:r>
            <a:endParaRPr lang="de-CH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7543800" y="32004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400" i="1" dirty="0">
                <a:solidFill>
                  <a:srgbClr val="6B6B6B"/>
                </a:solidFill>
              </a:rPr>
              <a:t>z. B. einen Einkauf planen</a:t>
            </a:r>
            <a:endParaRPr lang="de-CH" sz="1400" dirty="0"/>
          </a:p>
        </p:txBody>
      </p:sp>
      <p:sp>
        <p:nvSpPr>
          <p:cNvPr id="13" name="Karte"/>
          <p:cNvSpPr/>
          <p:nvPr/>
        </p:nvSpPr>
        <p:spPr>
          <a:xfrm>
            <a:off x="640080" y="3931920"/>
            <a:ext cx="5349240" cy="2148840"/>
          </a:xfrm>
          <a:prstGeom prst="roundRect">
            <a:avLst>
              <a:gd name="adj" fmla="val 7660"/>
            </a:avLst>
          </a:prstGeom>
          <a:solidFill>
            <a:srgbClr val="E6E3F4"/>
          </a:solidFill>
          <a:ln w="25400">
            <a:solidFill>
              <a:srgbClr val="E6E3F4"/>
            </a:solidFill>
            <a:prstDash val="solid"/>
          </a:ln>
        </p:spPr>
      </p:sp>
      <p:pic>
        <p:nvPicPr>
          <p:cNvPr id="14" name="Image 2" descr="Raum &amp; Bil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206240"/>
            <a:ext cx="868680" cy="8686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965960" y="418795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600" b="1" dirty="0">
                <a:solidFill>
                  <a:srgbClr val="6A5FA8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3  Raum &amp; Bild</a:t>
            </a:r>
            <a:endParaRPr lang="de-CH" sz="2600" dirty="0"/>
          </a:p>
        </p:txBody>
      </p:sp>
      <p:sp>
        <p:nvSpPr>
          <p:cNvPr id="16" name="Text 11"/>
          <p:cNvSpPr txBox="1"/>
          <p:nvPr/>
        </p:nvSpPr>
        <p:spPr>
          <a:xfrm>
            <a:off x="1965960" y="470916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Ich stelle mir Dinge im Raum vor, zeichne, baue nach Plan und finde mich zurecht.</a:t>
            </a:r>
            <a:endParaRPr lang="de-CH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1965960" y="55778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400" i="1" dirty="0">
                <a:solidFill>
                  <a:srgbClr val="6B6B6B"/>
                </a:solidFill>
              </a:rPr>
              <a:t>z. B. nach Plan bauen</a:t>
            </a:r>
            <a:endParaRPr lang="de-CH" sz="1400" dirty="0"/>
          </a:p>
        </p:txBody>
      </p:sp>
      <p:sp>
        <p:nvSpPr>
          <p:cNvPr id="18" name="Karte"/>
          <p:cNvSpPr/>
          <p:nvPr/>
        </p:nvSpPr>
        <p:spPr>
          <a:xfrm>
            <a:off x="6217920" y="3931920"/>
            <a:ext cx="5349240" cy="2148840"/>
          </a:xfrm>
          <a:prstGeom prst="roundRect">
            <a:avLst>
              <a:gd name="adj" fmla="val 7660"/>
            </a:avLst>
          </a:prstGeom>
          <a:solidFill>
            <a:srgbClr val="F6DADD"/>
          </a:solidFill>
          <a:ln w="25400">
            <a:solidFill>
              <a:srgbClr val="F6DADD"/>
            </a:solidFill>
            <a:prstDash val="solid"/>
          </a:ln>
        </p:spPr>
      </p:sp>
      <p:pic>
        <p:nvPicPr>
          <p:cNvPr id="19" name="Image 3" descr="Körper &amp; Händ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4206240"/>
            <a:ext cx="868680" cy="8686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543800" y="418795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600" b="1" dirty="0">
                <a:solidFill>
                  <a:srgbClr val="B23A48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4  Körper &amp; Hände</a:t>
            </a:r>
            <a:endParaRPr lang="de-CH" sz="2600" dirty="0"/>
          </a:p>
        </p:txBody>
      </p:sp>
      <p:sp>
        <p:nvSpPr>
          <p:cNvPr id="21" name="Text 15"/>
          <p:cNvSpPr txBox="1"/>
          <p:nvPr/>
        </p:nvSpPr>
        <p:spPr>
          <a:xfrm>
            <a:off x="7543800" y="470916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Ich bewege mich geschickt und arbeite genau mit meinen Händen.</a:t>
            </a:r>
            <a:endParaRPr lang="de-CH" sz="1700" dirty="0"/>
          </a:p>
        </p:txBody>
      </p:sp>
      <p:sp>
        <p:nvSpPr>
          <p:cNvPr id="22" name="Text 16"/>
          <p:cNvSpPr txBox="1"/>
          <p:nvPr/>
        </p:nvSpPr>
        <p:spPr>
          <a:xfrm>
            <a:off x="7543800" y="55778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400" i="1" dirty="0">
                <a:solidFill>
                  <a:srgbClr val="6B6B6B"/>
                </a:solidFill>
              </a:rPr>
              <a:t>z. B. ein Velo flicken</a:t>
            </a:r>
            <a:endParaRPr lang="de-CH" sz="1400" dirty="0"/>
          </a:p>
        </p:txBody>
      </p:sp>
      <p:sp>
        <p:nvSpPr>
          <p:cNvPr id="24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8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Die 8 Fähigkeitsfenster (5–8)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554480"/>
            <a:ext cx="5349240" cy="2148840"/>
          </a:xfrm>
          <a:prstGeom prst="roundRect">
            <a:avLst>
              <a:gd name="adj" fmla="val 7660"/>
            </a:avLst>
          </a:prstGeom>
          <a:solidFill>
            <a:srgbClr val="FBEFC2"/>
          </a:solidFill>
          <a:ln w="25400">
            <a:solidFill>
              <a:srgbClr val="FBEFC2"/>
            </a:solidFill>
            <a:prstDash val="solid"/>
          </a:ln>
        </p:spPr>
      </p:sp>
      <p:pic>
        <p:nvPicPr>
          <p:cNvPr id="4" name="Image 0" descr="Klang &amp; Rhythmu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28800"/>
            <a:ext cx="868680" cy="8686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965960" y="181051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600" b="1" dirty="0">
                <a:solidFill>
                  <a:srgbClr val="A07800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5  Klang &amp; Rhythmus</a:t>
            </a:r>
            <a:endParaRPr lang="de-CH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1965960" y="233172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Ich höre genau hin, singe, spiele und erfinde Rhythmen.</a:t>
            </a:r>
            <a:endParaRPr lang="de-CH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965960" y="32004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400" i="1" dirty="0">
                <a:solidFill>
                  <a:srgbClr val="6B6B6B"/>
                </a:solidFill>
              </a:rPr>
              <a:t>z. B. ein Lied einüben</a:t>
            </a:r>
            <a:endParaRPr lang="de-CH" sz="1400" dirty="0"/>
          </a:p>
        </p:txBody>
      </p:sp>
      <p:sp>
        <p:nvSpPr>
          <p:cNvPr id="8" name="Karte"/>
          <p:cNvSpPr/>
          <p:nvPr/>
        </p:nvSpPr>
        <p:spPr>
          <a:xfrm>
            <a:off x="6217920" y="1554480"/>
            <a:ext cx="5349240" cy="2148840"/>
          </a:xfrm>
          <a:prstGeom prst="roundRect">
            <a:avLst>
              <a:gd name="adj" fmla="val 7660"/>
            </a:avLst>
          </a:prstGeom>
          <a:solidFill>
            <a:srgbClr val="F5DDEB"/>
          </a:solidFill>
          <a:ln w="25400">
            <a:solidFill>
              <a:srgbClr val="F5DDEB"/>
            </a:solidFill>
            <a:prstDash val="solid"/>
          </a:ln>
        </p:spPr>
      </p:sp>
      <p:pic>
        <p:nvPicPr>
          <p:cNvPr id="9" name="Image 1" descr="Miteinand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828800"/>
            <a:ext cx="868680" cy="8686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543800" y="181051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600" b="1" dirty="0">
                <a:solidFill>
                  <a:srgbClr val="A8467E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6  Miteinander</a:t>
            </a:r>
            <a:endParaRPr lang="de-CH" sz="2600" dirty="0"/>
          </a:p>
        </p:txBody>
      </p:sp>
      <p:sp>
        <p:nvSpPr>
          <p:cNvPr id="11" name="Text 7"/>
          <p:cNvSpPr txBox="1"/>
          <p:nvPr/>
        </p:nvSpPr>
        <p:spPr>
          <a:xfrm>
            <a:off x="7543800" y="233172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Ich höre anderen zu, helfe, erkläre und arbeite gut mit anderen zusammen.</a:t>
            </a:r>
            <a:endParaRPr lang="de-CH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7543800" y="32004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400" i="1" dirty="0">
                <a:solidFill>
                  <a:srgbClr val="6B6B6B"/>
                </a:solidFill>
              </a:rPr>
              <a:t>z. B. einen Streit schlichten</a:t>
            </a:r>
            <a:endParaRPr lang="de-CH" sz="1400" dirty="0"/>
          </a:p>
        </p:txBody>
      </p:sp>
      <p:sp>
        <p:nvSpPr>
          <p:cNvPr id="13" name="Karte"/>
          <p:cNvSpPr/>
          <p:nvPr/>
        </p:nvSpPr>
        <p:spPr>
          <a:xfrm>
            <a:off x="640080" y="3931920"/>
            <a:ext cx="5349240" cy="2148840"/>
          </a:xfrm>
          <a:prstGeom prst="roundRect">
            <a:avLst>
              <a:gd name="adj" fmla="val 7660"/>
            </a:avLst>
          </a:prstGeom>
          <a:solidFill>
            <a:srgbClr val="DCE2EC"/>
          </a:solidFill>
          <a:ln w="25400">
            <a:solidFill>
              <a:srgbClr val="DCE2EC"/>
            </a:solidFill>
            <a:prstDash val="solid"/>
          </a:ln>
        </p:spPr>
      </p:sp>
      <p:pic>
        <p:nvPicPr>
          <p:cNvPr id="14" name="Image 2" descr="Ich selbs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206240"/>
            <a:ext cx="868680" cy="8686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965960" y="418795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600" b="1" dirty="0">
                <a:solidFill>
                  <a:srgbClr val="1E3A5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7  Ich selbst</a:t>
            </a:r>
            <a:endParaRPr lang="de-CH" sz="2600" dirty="0"/>
          </a:p>
        </p:txBody>
      </p:sp>
      <p:sp>
        <p:nvSpPr>
          <p:cNvPr id="16" name="Text 11"/>
          <p:cNvSpPr txBox="1"/>
          <p:nvPr/>
        </p:nvSpPr>
        <p:spPr>
          <a:xfrm>
            <a:off x="1965960" y="470916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Ich merke, was ich fühle und will, setze mir Ziele und bleibe dran.</a:t>
            </a:r>
            <a:endParaRPr lang="de-CH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1965960" y="55778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400" i="1" dirty="0">
                <a:solidFill>
                  <a:srgbClr val="6B6B6B"/>
                </a:solidFill>
              </a:rPr>
              <a:t>z. B. eine Übungswoche planen</a:t>
            </a:r>
            <a:endParaRPr lang="de-CH" sz="1400" dirty="0"/>
          </a:p>
        </p:txBody>
      </p:sp>
      <p:sp>
        <p:nvSpPr>
          <p:cNvPr id="18" name="Karte"/>
          <p:cNvSpPr/>
          <p:nvPr/>
        </p:nvSpPr>
        <p:spPr>
          <a:xfrm>
            <a:off x="6217920" y="3931920"/>
            <a:ext cx="5349240" cy="2148840"/>
          </a:xfrm>
          <a:prstGeom prst="roundRect">
            <a:avLst>
              <a:gd name="adj" fmla="val 7660"/>
            </a:avLst>
          </a:prstGeom>
          <a:solidFill>
            <a:srgbClr val="DCEDDF"/>
          </a:solidFill>
          <a:ln w="25400">
            <a:solidFill>
              <a:srgbClr val="DCEDDF"/>
            </a:solidFill>
            <a:prstDash val="solid"/>
          </a:ln>
        </p:spPr>
      </p:sp>
      <p:pic>
        <p:nvPicPr>
          <p:cNvPr id="19" name="Image 3" descr="Natu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4206240"/>
            <a:ext cx="868680" cy="8686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543800" y="4187952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600" b="1" dirty="0">
                <a:solidFill>
                  <a:srgbClr val="3F7F4E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8  Natur</a:t>
            </a:r>
            <a:endParaRPr lang="de-CH" sz="2600" dirty="0"/>
          </a:p>
        </p:txBody>
      </p:sp>
      <p:sp>
        <p:nvSpPr>
          <p:cNvPr id="21" name="Text 15"/>
          <p:cNvSpPr txBox="1"/>
          <p:nvPr/>
        </p:nvSpPr>
        <p:spPr>
          <a:xfrm>
            <a:off x="7543800" y="470916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Ich beobachte Pflanzen, Tiere und Wetter genau und entdecke Unterschiede.</a:t>
            </a:r>
            <a:endParaRPr lang="de-CH" sz="1700" dirty="0"/>
          </a:p>
        </p:txBody>
      </p:sp>
      <p:sp>
        <p:nvSpPr>
          <p:cNvPr id="22" name="Text 16"/>
          <p:cNvSpPr txBox="1"/>
          <p:nvPr/>
        </p:nvSpPr>
        <p:spPr>
          <a:xfrm>
            <a:off x="7543800" y="55778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400" i="1" dirty="0">
                <a:solidFill>
                  <a:srgbClr val="6B6B6B"/>
                </a:solidFill>
              </a:rPr>
              <a:t>z. B. ein Tier pflegen</a:t>
            </a:r>
            <a:endParaRPr lang="de-CH" sz="1400" dirty="0"/>
          </a:p>
        </p:txBody>
      </p:sp>
      <p:sp>
        <p:nvSpPr>
          <p:cNvPr id="24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8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Gut zu wissen</a:t>
            </a:r>
            <a:endParaRPr lang="de-CH" sz="3400" dirty="0"/>
          </a:p>
        </p:txBody>
      </p:sp>
      <p:sp>
        <p:nvSpPr>
          <p:cNvPr id="3" name="Nummer 1"/>
          <p:cNvSpPr/>
          <p:nvPr/>
        </p:nvSpPr>
        <p:spPr>
          <a:xfrm>
            <a:off x="640080" y="19202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9202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417320" y="181051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dirty="0">
                <a:solidFill>
                  <a:srgbClr val="263133"/>
                </a:solidFill>
              </a:rPr>
              <a:t>Eine Tätigkeit braucht meistens mehrere Fähigkeitsfenster gleichzeitig.</a:t>
            </a:r>
            <a:endParaRPr lang="de-CH" sz="2400" dirty="0"/>
          </a:p>
        </p:txBody>
      </p:sp>
      <p:sp>
        <p:nvSpPr>
          <p:cNvPr id="6" name="Nummer 2"/>
          <p:cNvSpPr/>
          <p:nvPr/>
        </p:nvSpPr>
        <p:spPr>
          <a:xfrm>
            <a:off x="640080" y="315468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31546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304495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dirty="0">
                <a:solidFill>
                  <a:srgbClr val="263133"/>
                </a:solidFill>
              </a:rPr>
              <a:t>Jedes Fähigkeitsfenster kann man öffnen und üben. Es braucht Zeit, Hilfe und Mut zu Fehlern.</a:t>
            </a:r>
            <a:endParaRPr lang="de-CH" sz="2400" dirty="0"/>
          </a:p>
        </p:txBody>
      </p:sp>
      <p:sp>
        <p:nvSpPr>
          <p:cNvPr id="9" name="Nummer 3"/>
          <p:cNvSpPr/>
          <p:nvPr/>
        </p:nvSpPr>
        <p:spPr>
          <a:xfrm>
            <a:off x="640080" y="438912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389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427939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dirty="0">
                <a:solidFill>
                  <a:srgbClr val="263133"/>
                </a:solidFill>
              </a:rPr>
              <a:t>Alle Menschen nutzen alle Fähigkeitsfenster, einfach unterschiedlich oft.</a:t>
            </a:r>
            <a:endParaRPr lang="de-CH" sz="2400" dirty="0"/>
          </a:p>
        </p:txBody>
      </p:sp>
      <p:sp>
        <p:nvSpPr>
          <p:cNvPr id="1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5</a:t>
            </a:fld>
            <a:endParaRPr lang="de-C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Quiz 1 · Welche Fähigkeitsfenster?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144000" y="123444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0" y="123444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30 Sek.</a:t>
            </a:r>
            <a:endParaRPr lang="de-CH" sz="1400" dirty="0"/>
          </a:p>
        </p:txBody>
      </p:sp>
      <p:pic>
        <p:nvPicPr>
          <p:cNvPr id="5" name="Image 0" descr="Eine stabile Brücke bau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280160"/>
            <a:ext cx="3426133" cy="4846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0" y="187452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6313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Eine stabile Brücke bauen</a:t>
            </a:r>
            <a:endParaRPr lang="de-CH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4572000" y="251460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</a:rPr>
              <a:t>Haltet ein bis drei Kärtchen hoch und begründet.</a:t>
            </a:r>
            <a:endParaRPr lang="de-CH" sz="1800" dirty="0"/>
          </a:p>
        </p:txBody>
      </p:sp>
      <p:pic>
        <p:nvPicPr>
          <p:cNvPr id="8" name="Image 1" descr="Sprach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3246120"/>
            <a:ext cx="731520" cy="7315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480560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C86A2E"/>
                </a:solidFill>
              </a:rPr>
              <a:t>Sprache</a:t>
            </a:r>
            <a:endParaRPr lang="de-CH" sz="1300" dirty="0"/>
          </a:p>
        </p:txBody>
      </p:sp>
      <p:pic>
        <p:nvPicPr>
          <p:cNvPr id="10" name="Image 2" descr="Knobel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28" y="3246120"/>
            <a:ext cx="731520" cy="7315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236208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E7186"/>
                </a:solidFill>
              </a:rPr>
              <a:t>Knobeln</a:t>
            </a:r>
            <a:endParaRPr lang="de-CH" sz="1300" dirty="0"/>
          </a:p>
        </p:txBody>
      </p:sp>
      <p:pic>
        <p:nvPicPr>
          <p:cNvPr id="12" name="Image 3" descr="Raum &amp; Bil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776" y="3246120"/>
            <a:ext cx="731520" cy="7315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991856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6A5FA8"/>
                </a:solidFill>
              </a:rPr>
              <a:t>Raum &amp; Bild</a:t>
            </a:r>
            <a:endParaRPr lang="de-CH" sz="1300" dirty="0"/>
          </a:p>
        </p:txBody>
      </p:sp>
      <p:pic>
        <p:nvPicPr>
          <p:cNvPr id="14" name="Image 4" descr="Körper &amp; Händ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0424" y="3246120"/>
            <a:ext cx="731520" cy="73152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9747504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B23A48"/>
                </a:solidFill>
              </a:rPr>
              <a:t>Körper &amp; Hände</a:t>
            </a:r>
            <a:endParaRPr lang="de-CH" sz="1300" dirty="0"/>
          </a:p>
        </p:txBody>
      </p:sp>
      <p:pic>
        <p:nvPicPr>
          <p:cNvPr id="16" name="Image 5" descr="Klang &amp; Rhythmu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4663440"/>
            <a:ext cx="731520" cy="73152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4480560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07800"/>
                </a:solidFill>
              </a:rPr>
              <a:t>Klang &amp; Rhythmus</a:t>
            </a:r>
            <a:endParaRPr lang="de-CH" sz="1300" dirty="0"/>
          </a:p>
        </p:txBody>
      </p:sp>
      <p:pic>
        <p:nvPicPr>
          <p:cNvPr id="18" name="Image 6" descr="Miteinand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128" y="4663440"/>
            <a:ext cx="731520" cy="731520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6236208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8467E"/>
                </a:solidFill>
              </a:rPr>
              <a:t>Miteinander</a:t>
            </a:r>
            <a:endParaRPr lang="de-CH" sz="1300" dirty="0"/>
          </a:p>
        </p:txBody>
      </p:sp>
      <p:pic>
        <p:nvPicPr>
          <p:cNvPr id="20" name="Image 7" descr="Ich selbst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4776" y="4663440"/>
            <a:ext cx="731520" cy="73152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991856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1E3A5F"/>
                </a:solidFill>
              </a:rPr>
              <a:t>Ich selbst</a:t>
            </a:r>
            <a:endParaRPr lang="de-CH" sz="1300" dirty="0"/>
          </a:p>
        </p:txBody>
      </p:sp>
      <p:pic>
        <p:nvPicPr>
          <p:cNvPr id="22" name="Image 8" descr="Natur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0424" y="4663440"/>
            <a:ext cx="731520" cy="731520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9747504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F7F4E"/>
                </a:solidFill>
              </a:rPr>
              <a:t>Natur</a:t>
            </a:r>
            <a:endParaRPr lang="de-CH" sz="1300" dirty="0"/>
          </a:p>
        </p:txBody>
      </p:sp>
      <p:sp>
        <p:nvSpPr>
          <p:cNvPr id="25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8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9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6</a:t>
            </a:fld>
            <a:endParaRPr lang="de-C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Quiz 2 · Welche Fähigkeitsfenster?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144000" y="123444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0" y="123444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30 Sek.</a:t>
            </a:r>
            <a:endParaRPr lang="de-CH" sz="1400" dirty="0"/>
          </a:p>
        </p:txBody>
      </p:sp>
      <p:pic>
        <p:nvPicPr>
          <p:cNvPr id="5" name="Image 0" descr="Gemeinsam Musik mach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280160"/>
            <a:ext cx="3426133" cy="4846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0" y="187452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6313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Gemeinsam Musik machen</a:t>
            </a:r>
            <a:endParaRPr lang="de-CH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4572000" y="251460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</a:rPr>
              <a:t>Haltet ein bis drei Kärtchen hoch und begründet.</a:t>
            </a:r>
            <a:endParaRPr lang="de-CH" sz="1800" dirty="0"/>
          </a:p>
        </p:txBody>
      </p:sp>
      <p:pic>
        <p:nvPicPr>
          <p:cNvPr id="8" name="Image 1" descr="Sprach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3246120"/>
            <a:ext cx="731520" cy="7315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480560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C86A2E"/>
                </a:solidFill>
              </a:rPr>
              <a:t>Sprache</a:t>
            </a:r>
            <a:endParaRPr lang="de-CH" sz="1300" dirty="0"/>
          </a:p>
        </p:txBody>
      </p:sp>
      <p:pic>
        <p:nvPicPr>
          <p:cNvPr id="10" name="Image 2" descr="Knobel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28" y="3246120"/>
            <a:ext cx="731520" cy="7315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236208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E7186"/>
                </a:solidFill>
              </a:rPr>
              <a:t>Knobeln</a:t>
            </a:r>
            <a:endParaRPr lang="de-CH" sz="1300" dirty="0"/>
          </a:p>
        </p:txBody>
      </p:sp>
      <p:pic>
        <p:nvPicPr>
          <p:cNvPr id="12" name="Image 3" descr="Raum &amp; Bil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776" y="3246120"/>
            <a:ext cx="731520" cy="7315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991856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6A5FA8"/>
                </a:solidFill>
              </a:rPr>
              <a:t>Raum &amp; Bild</a:t>
            </a:r>
            <a:endParaRPr lang="de-CH" sz="1300" dirty="0"/>
          </a:p>
        </p:txBody>
      </p:sp>
      <p:pic>
        <p:nvPicPr>
          <p:cNvPr id="14" name="Image 4" descr="Körper &amp; Händ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0424" y="3246120"/>
            <a:ext cx="731520" cy="73152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9747504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B23A48"/>
                </a:solidFill>
              </a:rPr>
              <a:t>Körper &amp; Hände</a:t>
            </a:r>
            <a:endParaRPr lang="de-CH" sz="1300" dirty="0"/>
          </a:p>
        </p:txBody>
      </p:sp>
      <p:pic>
        <p:nvPicPr>
          <p:cNvPr id="16" name="Image 5" descr="Klang &amp; Rhythmu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4663440"/>
            <a:ext cx="731520" cy="73152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4480560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07800"/>
                </a:solidFill>
              </a:rPr>
              <a:t>Klang &amp; Rhythmus</a:t>
            </a:r>
            <a:endParaRPr lang="de-CH" sz="1300" dirty="0"/>
          </a:p>
        </p:txBody>
      </p:sp>
      <p:pic>
        <p:nvPicPr>
          <p:cNvPr id="18" name="Image 6" descr="Miteinand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128" y="4663440"/>
            <a:ext cx="731520" cy="731520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6236208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8467E"/>
                </a:solidFill>
              </a:rPr>
              <a:t>Miteinander</a:t>
            </a:r>
            <a:endParaRPr lang="de-CH" sz="1300" dirty="0"/>
          </a:p>
        </p:txBody>
      </p:sp>
      <p:pic>
        <p:nvPicPr>
          <p:cNvPr id="20" name="Image 7" descr="Ich selbst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4776" y="4663440"/>
            <a:ext cx="731520" cy="73152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991856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1E3A5F"/>
                </a:solidFill>
              </a:rPr>
              <a:t>Ich selbst</a:t>
            </a:r>
            <a:endParaRPr lang="de-CH" sz="1300" dirty="0"/>
          </a:p>
        </p:txBody>
      </p:sp>
      <p:pic>
        <p:nvPicPr>
          <p:cNvPr id="22" name="Image 8" descr="Natur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0424" y="4663440"/>
            <a:ext cx="731520" cy="731520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9747504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F7F4E"/>
                </a:solidFill>
              </a:rPr>
              <a:t>Natur</a:t>
            </a:r>
            <a:endParaRPr lang="de-CH" sz="1300" dirty="0"/>
          </a:p>
        </p:txBody>
      </p:sp>
      <p:sp>
        <p:nvSpPr>
          <p:cNvPr id="25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8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9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7</a:t>
            </a:fld>
            <a:endParaRPr lang="de-CH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Quiz 3 · Welche Fähigkeitsfenster?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144000" y="123444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0" y="123444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30 Sek.</a:t>
            </a:r>
            <a:endParaRPr lang="de-CH" sz="1400" dirty="0"/>
          </a:p>
        </p:txBody>
      </p:sp>
      <p:pic>
        <p:nvPicPr>
          <p:cNvPr id="5" name="Image 0" descr="Für eine Gruppe koch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280160"/>
            <a:ext cx="3426133" cy="4846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0" y="187452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6313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Für eine Gruppe kochen</a:t>
            </a:r>
            <a:endParaRPr lang="de-CH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4572000" y="251460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</a:rPr>
              <a:t>Haltet ein bis drei Kärtchen hoch und begründet.</a:t>
            </a:r>
            <a:endParaRPr lang="de-CH" sz="1800" dirty="0"/>
          </a:p>
        </p:txBody>
      </p:sp>
      <p:pic>
        <p:nvPicPr>
          <p:cNvPr id="8" name="Image 1" descr="Sprach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3246120"/>
            <a:ext cx="731520" cy="7315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480560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C86A2E"/>
                </a:solidFill>
              </a:rPr>
              <a:t>Sprache</a:t>
            </a:r>
            <a:endParaRPr lang="de-CH" sz="1300" dirty="0"/>
          </a:p>
        </p:txBody>
      </p:sp>
      <p:pic>
        <p:nvPicPr>
          <p:cNvPr id="10" name="Image 2" descr="Knobel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28" y="3246120"/>
            <a:ext cx="731520" cy="7315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236208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E7186"/>
                </a:solidFill>
              </a:rPr>
              <a:t>Knobeln</a:t>
            </a:r>
            <a:endParaRPr lang="de-CH" sz="1300" dirty="0"/>
          </a:p>
        </p:txBody>
      </p:sp>
      <p:pic>
        <p:nvPicPr>
          <p:cNvPr id="12" name="Image 3" descr="Raum &amp; Bil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776" y="3246120"/>
            <a:ext cx="731520" cy="7315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991856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6A5FA8"/>
                </a:solidFill>
              </a:rPr>
              <a:t>Raum &amp; Bild</a:t>
            </a:r>
            <a:endParaRPr lang="de-CH" sz="1300" dirty="0"/>
          </a:p>
        </p:txBody>
      </p:sp>
      <p:pic>
        <p:nvPicPr>
          <p:cNvPr id="14" name="Image 4" descr="Körper &amp; Händ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0424" y="3246120"/>
            <a:ext cx="731520" cy="73152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9747504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B23A48"/>
                </a:solidFill>
              </a:rPr>
              <a:t>Körper &amp; Hände</a:t>
            </a:r>
            <a:endParaRPr lang="de-CH" sz="1300" dirty="0"/>
          </a:p>
        </p:txBody>
      </p:sp>
      <p:pic>
        <p:nvPicPr>
          <p:cNvPr id="16" name="Image 5" descr="Klang &amp; Rhythmu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4663440"/>
            <a:ext cx="731520" cy="73152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4480560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07800"/>
                </a:solidFill>
              </a:rPr>
              <a:t>Klang &amp; Rhythmus</a:t>
            </a:r>
            <a:endParaRPr lang="de-CH" sz="1300" dirty="0"/>
          </a:p>
        </p:txBody>
      </p:sp>
      <p:pic>
        <p:nvPicPr>
          <p:cNvPr id="18" name="Image 6" descr="Miteinand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128" y="4663440"/>
            <a:ext cx="731520" cy="731520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6236208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8467E"/>
                </a:solidFill>
              </a:rPr>
              <a:t>Miteinander</a:t>
            </a:r>
            <a:endParaRPr lang="de-CH" sz="1300" dirty="0"/>
          </a:p>
        </p:txBody>
      </p:sp>
      <p:pic>
        <p:nvPicPr>
          <p:cNvPr id="20" name="Image 7" descr="Ich selbst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4776" y="4663440"/>
            <a:ext cx="731520" cy="73152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991856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1E3A5F"/>
                </a:solidFill>
              </a:rPr>
              <a:t>Ich selbst</a:t>
            </a:r>
            <a:endParaRPr lang="de-CH" sz="1300" dirty="0"/>
          </a:p>
        </p:txBody>
      </p:sp>
      <p:pic>
        <p:nvPicPr>
          <p:cNvPr id="22" name="Image 8" descr="Natur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0424" y="4663440"/>
            <a:ext cx="731520" cy="731520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9747504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F7F4E"/>
                </a:solidFill>
              </a:rPr>
              <a:t>Natur</a:t>
            </a:r>
            <a:endParaRPr lang="de-CH" sz="1300" dirty="0"/>
          </a:p>
        </p:txBody>
      </p:sp>
      <p:sp>
        <p:nvSpPr>
          <p:cNvPr id="25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8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9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8</a:t>
            </a:fld>
            <a:endParaRPr lang="de-C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Quiz 4 · Welche Fähigkeitsfenster?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144000" y="123444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0" y="123444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30 Sek.</a:t>
            </a:r>
            <a:endParaRPr lang="de-CH" sz="1400" dirty="0"/>
          </a:p>
        </p:txBody>
      </p:sp>
      <p:pic>
        <p:nvPicPr>
          <p:cNvPr id="5" name="Image 0" descr="Ein Tier versorg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280160"/>
            <a:ext cx="3426133" cy="4846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0" y="187452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6313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Ein Tier versorgen</a:t>
            </a:r>
            <a:endParaRPr lang="de-CH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4572000" y="251460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</a:rPr>
              <a:t>Haltet ein bis drei Kärtchen hoch und begründet.</a:t>
            </a:r>
            <a:endParaRPr lang="de-CH" sz="1800" dirty="0"/>
          </a:p>
        </p:txBody>
      </p:sp>
      <p:pic>
        <p:nvPicPr>
          <p:cNvPr id="8" name="Image 1" descr="Sprach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3246120"/>
            <a:ext cx="731520" cy="7315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480560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C86A2E"/>
                </a:solidFill>
              </a:rPr>
              <a:t>Sprache</a:t>
            </a:r>
            <a:endParaRPr lang="de-CH" sz="1300" dirty="0"/>
          </a:p>
        </p:txBody>
      </p:sp>
      <p:pic>
        <p:nvPicPr>
          <p:cNvPr id="10" name="Image 2" descr="Knobel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28" y="3246120"/>
            <a:ext cx="731520" cy="7315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236208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E7186"/>
                </a:solidFill>
              </a:rPr>
              <a:t>Knobeln</a:t>
            </a:r>
            <a:endParaRPr lang="de-CH" sz="1300" dirty="0"/>
          </a:p>
        </p:txBody>
      </p:sp>
      <p:pic>
        <p:nvPicPr>
          <p:cNvPr id="12" name="Image 3" descr="Raum &amp; Bil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776" y="3246120"/>
            <a:ext cx="731520" cy="7315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991856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6A5FA8"/>
                </a:solidFill>
              </a:rPr>
              <a:t>Raum &amp; Bild</a:t>
            </a:r>
            <a:endParaRPr lang="de-CH" sz="1300" dirty="0"/>
          </a:p>
        </p:txBody>
      </p:sp>
      <p:pic>
        <p:nvPicPr>
          <p:cNvPr id="14" name="Image 4" descr="Körper &amp; Händ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0424" y="3246120"/>
            <a:ext cx="731520" cy="73152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9747504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B23A48"/>
                </a:solidFill>
              </a:rPr>
              <a:t>Körper &amp; Hände</a:t>
            </a:r>
            <a:endParaRPr lang="de-CH" sz="1300" dirty="0"/>
          </a:p>
        </p:txBody>
      </p:sp>
      <p:pic>
        <p:nvPicPr>
          <p:cNvPr id="16" name="Image 5" descr="Klang &amp; Rhythmu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4663440"/>
            <a:ext cx="731520" cy="73152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4480560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07800"/>
                </a:solidFill>
              </a:rPr>
              <a:t>Klang &amp; Rhythmus</a:t>
            </a:r>
            <a:endParaRPr lang="de-CH" sz="1300" dirty="0"/>
          </a:p>
        </p:txBody>
      </p:sp>
      <p:pic>
        <p:nvPicPr>
          <p:cNvPr id="18" name="Image 6" descr="Miteinand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128" y="4663440"/>
            <a:ext cx="731520" cy="731520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6236208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8467E"/>
                </a:solidFill>
              </a:rPr>
              <a:t>Miteinander</a:t>
            </a:r>
            <a:endParaRPr lang="de-CH" sz="1300" dirty="0"/>
          </a:p>
        </p:txBody>
      </p:sp>
      <p:pic>
        <p:nvPicPr>
          <p:cNvPr id="20" name="Image 7" descr="Ich selbst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4776" y="4663440"/>
            <a:ext cx="731520" cy="73152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991856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1E3A5F"/>
                </a:solidFill>
              </a:rPr>
              <a:t>Ich selbst</a:t>
            </a:r>
            <a:endParaRPr lang="de-CH" sz="1300" dirty="0"/>
          </a:p>
        </p:txBody>
      </p:sp>
      <p:pic>
        <p:nvPicPr>
          <p:cNvPr id="22" name="Image 8" descr="Natur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0424" y="4663440"/>
            <a:ext cx="731520" cy="731520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9747504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F7F4E"/>
                </a:solidFill>
              </a:rPr>
              <a:t>Natur</a:t>
            </a:r>
            <a:endParaRPr lang="de-CH" sz="1300" dirty="0"/>
          </a:p>
        </p:txBody>
      </p:sp>
      <p:sp>
        <p:nvSpPr>
          <p:cNvPr id="25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8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9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9</a:t>
            </a:fld>
            <a:endParaRPr lang="de-CH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Quiz 5 · Welche Fähigkeitsfenster?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144000" y="123444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0" y="123444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30 Sek.</a:t>
            </a:r>
            <a:endParaRPr lang="de-CH" sz="1400" dirty="0"/>
          </a:p>
        </p:txBody>
      </p:sp>
      <p:pic>
        <p:nvPicPr>
          <p:cNvPr id="5" name="Image 0" descr="Ein Experiment erklär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280160"/>
            <a:ext cx="3426133" cy="4846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0" y="187452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6313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Ein Experiment erklären</a:t>
            </a:r>
            <a:endParaRPr lang="de-CH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4572000" y="251460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</a:rPr>
              <a:t>Haltet ein bis drei Kärtchen hoch und begründet.</a:t>
            </a:r>
            <a:endParaRPr lang="de-CH" sz="1800" dirty="0"/>
          </a:p>
        </p:txBody>
      </p:sp>
      <p:pic>
        <p:nvPicPr>
          <p:cNvPr id="8" name="Image 1" descr="Sprach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3246120"/>
            <a:ext cx="731520" cy="7315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480560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C86A2E"/>
                </a:solidFill>
              </a:rPr>
              <a:t>Sprache</a:t>
            </a:r>
            <a:endParaRPr lang="de-CH" sz="1300" dirty="0"/>
          </a:p>
        </p:txBody>
      </p:sp>
      <p:pic>
        <p:nvPicPr>
          <p:cNvPr id="10" name="Image 2" descr="Knobel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28" y="3246120"/>
            <a:ext cx="731520" cy="7315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236208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E7186"/>
                </a:solidFill>
              </a:rPr>
              <a:t>Knobeln</a:t>
            </a:r>
            <a:endParaRPr lang="de-CH" sz="1300" dirty="0"/>
          </a:p>
        </p:txBody>
      </p:sp>
      <p:pic>
        <p:nvPicPr>
          <p:cNvPr id="12" name="Image 3" descr="Raum &amp; Bil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776" y="3246120"/>
            <a:ext cx="731520" cy="7315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991856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6A5FA8"/>
                </a:solidFill>
              </a:rPr>
              <a:t>Raum &amp; Bild</a:t>
            </a:r>
            <a:endParaRPr lang="de-CH" sz="1300" dirty="0"/>
          </a:p>
        </p:txBody>
      </p:sp>
      <p:pic>
        <p:nvPicPr>
          <p:cNvPr id="14" name="Image 4" descr="Körper &amp; Händ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0424" y="3246120"/>
            <a:ext cx="731520" cy="73152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9747504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B23A48"/>
                </a:solidFill>
              </a:rPr>
              <a:t>Körper &amp; Hände</a:t>
            </a:r>
            <a:endParaRPr lang="de-CH" sz="1300" dirty="0"/>
          </a:p>
        </p:txBody>
      </p:sp>
      <p:pic>
        <p:nvPicPr>
          <p:cNvPr id="16" name="Image 5" descr="Klang &amp; Rhythmu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4663440"/>
            <a:ext cx="731520" cy="73152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4480560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07800"/>
                </a:solidFill>
              </a:rPr>
              <a:t>Klang &amp; Rhythmus</a:t>
            </a:r>
            <a:endParaRPr lang="de-CH" sz="1300" dirty="0"/>
          </a:p>
        </p:txBody>
      </p:sp>
      <p:pic>
        <p:nvPicPr>
          <p:cNvPr id="18" name="Image 6" descr="Miteinand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128" y="4663440"/>
            <a:ext cx="731520" cy="731520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6236208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8467E"/>
                </a:solidFill>
              </a:rPr>
              <a:t>Miteinander</a:t>
            </a:r>
            <a:endParaRPr lang="de-CH" sz="1300" dirty="0"/>
          </a:p>
        </p:txBody>
      </p:sp>
      <p:pic>
        <p:nvPicPr>
          <p:cNvPr id="20" name="Image 7" descr="Ich selbst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4776" y="4663440"/>
            <a:ext cx="731520" cy="73152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991856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1E3A5F"/>
                </a:solidFill>
              </a:rPr>
              <a:t>Ich selbst</a:t>
            </a:r>
            <a:endParaRPr lang="de-CH" sz="1300" dirty="0"/>
          </a:p>
        </p:txBody>
      </p:sp>
      <p:pic>
        <p:nvPicPr>
          <p:cNvPr id="22" name="Image 8" descr="Natur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0424" y="4663440"/>
            <a:ext cx="731520" cy="731520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9747504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F7F4E"/>
                </a:solidFill>
              </a:rPr>
              <a:t>Natur</a:t>
            </a:r>
            <a:endParaRPr lang="de-CH" sz="1300" dirty="0"/>
          </a:p>
        </p:txBody>
      </p:sp>
      <p:sp>
        <p:nvSpPr>
          <p:cNvPr id="25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8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9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</a:t>
            </a:fld>
            <a:endParaRPr lang="de-CH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Quiz 6 · Welche Fähigkeitsfenster?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144000" y="123444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0" y="123444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30 Sek.</a:t>
            </a:r>
            <a:endParaRPr lang="de-CH" sz="1400" dirty="0"/>
          </a:p>
        </p:txBody>
      </p:sp>
      <p:pic>
        <p:nvPicPr>
          <p:cNvPr id="5" name="Image 0" descr="Für ein Ziel üb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280160"/>
            <a:ext cx="3426133" cy="4846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0" y="187452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6313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Für ein Ziel üben</a:t>
            </a:r>
            <a:endParaRPr lang="de-CH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4572000" y="251460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</a:rPr>
              <a:t>Haltet ein bis drei Kärtchen hoch und begründet.</a:t>
            </a:r>
            <a:endParaRPr lang="de-CH" sz="1800" dirty="0"/>
          </a:p>
        </p:txBody>
      </p:sp>
      <p:pic>
        <p:nvPicPr>
          <p:cNvPr id="8" name="Image 1" descr="Sprach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3246120"/>
            <a:ext cx="731520" cy="7315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480560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C86A2E"/>
                </a:solidFill>
              </a:rPr>
              <a:t>Sprache</a:t>
            </a:r>
            <a:endParaRPr lang="de-CH" sz="1300" dirty="0"/>
          </a:p>
        </p:txBody>
      </p:sp>
      <p:pic>
        <p:nvPicPr>
          <p:cNvPr id="10" name="Image 2" descr="Knobel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28" y="3246120"/>
            <a:ext cx="731520" cy="7315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236208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E7186"/>
                </a:solidFill>
              </a:rPr>
              <a:t>Knobeln</a:t>
            </a:r>
            <a:endParaRPr lang="de-CH" sz="1300" dirty="0"/>
          </a:p>
        </p:txBody>
      </p:sp>
      <p:pic>
        <p:nvPicPr>
          <p:cNvPr id="12" name="Image 3" descr="Raum &amp; Bild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4776" y="3246120"/>
            <a:ext cx="731520" cy="7315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991856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6A5FA8"/>
                </a:solidFill>
              </a:rPr>
              <a:t>Raum &amp; Bild</a:t>
            </a:r>
            <a:endParaRPr lang="de-CH" sz="1300" dirty="0"/>
          </a:p>
        </p:txBody>
      </p:sp>
      <p:pic>
        <p:nvPicPr>
          <p:cNvPr id="14" name="Image 4" descr="Körper &amp; Händ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0424" y="3246120"/>
            <a:ext cx="731520" cy="73152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9747504" y="40233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B23A48"/>
                </a:solidFill>
              </a:rPr>
              <a:t>Körper &amp; Hände</a:t>
            </a:r>
            <a:endParaRPr lang="de-CH" sz="1300" dirty="0"/>
          </a:p>
        </p:txBody>
      </p:sp>
      <p:pic>
        <p:nvPicPr>
          <p:cNvPr id="16" name="Image 5" descr="Klang &amp; Rhythmus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3480" y="4663440"/>
            <a:ext cx="731520" cy="73152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4480560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07800"/>
                </a:solidFill>
              </a:rPr>
              <a:t>Klang &amp; Rhythmus</a:t>
            </a:r>
            <a:endParaRPr lang="de-CH" sz="1300" dirty="0"/>
          </a:p>
        </p:txBody>
      </p:sp>
      <p:pic>
        <p:nvPicPr>
          <p:cNvPr id="18" name="Image 6" descr="Miteinand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9128" y="4663440"/>
            <a:ext cx="731520" cy="731520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6236208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8467E"/>
                </a:solidFill>
              </a:rPr>
              <a:t>Miteinander</a:t>
            </a:r>
            <a:endParaRPr lang="de-CH" sz="1300" dirty="0"/>
          </a:p>
        </p:txBody>
      </p:sp>
      <p:pic>
        <p:nvPicPr>
          <p:cNvPr id="20" name="Image 7" descr="Ich selbst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94776" y="4663440"/>
            <a:ext cx="731520" cy="73152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991856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1E3A5F"/>
                </a:solidFill>
              </a:rPr>
              <a:t>Ich selbst</a:t>
            </a:r>
            <a:endParaRPr lang="de-CH" sz="1300" dirty="0"/>
          </a:p>
        </p:txBody>
      </p:sp>
      <p:pic>
        <p:nvPicPr>
          <p:cNvPr id="22" name="Image 8" descr="Natur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50424" y="4663440"/>
            <a:ext cx="731520" cy="731520"/>
          </a:xfrm>
          <a:prstGeom prst="rect">
            <a:avLst/>
          </a:prstGeom>
        </p:spPr>
      </p:pic>
      <p:sp>
        <p:nvSpPr>
          <p:cNvPr id="23" name="Text 12"/>
          <p:cNvSpPr txBox="1"/>
          <p:nvPr/>
        </p:nvSpPr>
        <p:spPr>
          <a:xfrm>
            <a:off x="9747504" y="54406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F7F4E"/>
                </a:solidFill>
              </a:rPr>
              <a:t>Natur</a:t>
            </a:r>
            <a:endParaRPr lang="de-CH" sz="1300" dirty="0"/>
          </a:p>
        </p:txBody>
      </p:sp>
      <p:sp>
        <p:nvSpPr>
          <p:cNvPr id="25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8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9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11</a:t>
            </a:fld>
            <a:endParaRPr lang="de-CH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Und bei dir?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Nimm dein Laufblatt aus 1.2.</a:t>
            </a:r>
            <a:endParaRPr lang="de-CH" sz="1800" dirty="0"/>
          </a:p>
        </p:txBody>
      </p:sp>
      <p:sp>
        <p:nvSpPr>
          <p:cNvPr id="4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allein · 6'</a:t>
            </a:r>
            <a:endParaRPr lang="de-CH" sz="1400" dirty="0"/>
          </a:p>
        </p:txBody>
      </p:sp>
      <p:sp>
        <p:nvSpPr>
          <p:cNvPr id="6" name="Nummer 1"/>
          <p:cNvSpPr/>
          <p:nvPr/>
        </p:nvSpPr>
        <p:spPr>
          <a:xfrm>
            <a:off x="640080" y="187452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176479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Schau auf deine «mag ich»-Tätigkeiten.</a:t>
            </a:r>
            <a:endParaRPr lang="de-CH" sz="2100" dirty="0"/>
          </a:p>
        </p:txBody>
      </p:sp>
      <p:sp>
        <p:nvSpPr>
          <p:cNvPr id="9" name="Nummer 2"/>
          <p:cNvSpPr/>
          <p:nvPr/>
        </p:nvSpPr>
        <p:spPr>
          <a:xfrm>
            <a:off x="640080" y="28346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28346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72491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Welche Fähigkeitsfenster braucht es dafür? Schreib ein bis drei Nummern in die letzte Spalte.</a:t>
            </a:r>
            <a:endParaRPr lang="de-CH" sz="2100" dirty="0"/>
          </a:p>
        </p:txBody>
      </p:sp>
      <p:sp>
        <p:nvSpPr>
          <p:cNvPr id="12" name="Nummer 3"/>
          <p:cNvSpPr/>
          <p:nvPr/>
        </p:nvSpPr>
        <p:spPr>
          <a:xfrm>
            <a:off x="640080" y="379476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794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368503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Kreuze auf der Rückseite unten an, welche Fähigkeitsfenster oft vorkommen.</a:t>
            </a:r>
            <a:endParaRPr lang="de-CH" sz="2100" dirty="0"/>
          </a:p>
        </p:txBody>
      </p:sp>
      <p:pic>
        <p:nvPicPr>
          <p:cNvPr id="15" name="Image 0" descr="Sprach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4892040"/>
            <a:ext cx="548640" cy="54864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640080" y="548640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200" b="1" dirty="0">
                <a:solidFill>
                  <a:srgbClr val="C86A2E"/>
                </a:solidFill>
              </a:rPr>
              <a:t>1 Sprache</a:t>
            </a:r>
            <a:endParaRPr lang="de-CH" sz="1200" dirty="0"/>
          </a:p>
        </p:txBody>
      </p:sp>
      <p:pic>
        <p:nvPicPr>
          <p:cNvPr id="17" name="Image 1" descr="Knobel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720" y="4892040"/>
            <a:ext cx="548640" cy="5486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2011680" y="548640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200" b="1" dirty="0">
                <a:solidFill>
                  <a:srgbClr val="3E7186"/>
                </a:solidFill>
              </a:rPr>
              <a:t>2 Knobeln</a:t>
            </a:r>
            <a:endParaRPr lang="de-CH" sz="1200" dirty="0"/>
          </a:p>
        </p:txBody>
      </p:sp>
      <p:pic>
        <p:nvPicPr>
          <p:cNvPr id="19" name="Image 2" descr="Raum &amp; Bil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320" y="4892040"/>
            <a:ext cx="548640" cy="54864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3383280" y="548640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200" b="1" dirty="0">
                <a:solidFill>
                  <a:srgbClr val="6A5FA8"/>
                </a:solidFill>
              </a:rPr>
              <a:t>3 Raum &amp; Bild</a:t>
            </a:r>
            <a:endParaRPr lang="de-CH" sz="1200" dirty="0"/>
          </a:p>
        </p:txBody>
      </p:sp>
      <p:pic>
        <p:nvPicPr>
          <p:cNvPr id="21" name="Image 3" descr="Körper &amp; Händ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4892040"/>
            <a:ext cx="548640" cy="54864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4754880" y="548640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200" b="1" dirty="0">
                <a:solidFill>
                  <a:srgbClr val="B23A48"/>
                </a:solidFill>
              </a:rPr>
              <a:t>4 Körper &amp; Hände</a:t>
            </a:r>
            <a:endParaRPr lang="de-CH" sz="1200" dirty="0"/>
          </a:p>
        </p:txBody>
      </p:sp>
      <p:pic>
        <p:nvPicPr>
          <p:cNvPr id="23" name="Image 4" descr="Klang &amp; Rhythmu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20" y="4892040"/>
            <a:ext cx="548640" cy="54864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6126480" y="548640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200" b="1" dirty="0">
                <a:solidFill>
                  <a:srgbClr val="A07800"/>
                </a:solidFill>
              </a:rPr>
              <a:t>5 Klang &amp; Rhythmus</a:t>
            </a:r>
            <a:endParaRPr lang="de-CH" sz="1200" dirty="0"/>
          </a:p>
        </p:txBody>
      </p:sp>
      <p:pic>
        <p:nvPicPr>
          <p:cNvPr id="25" name="Image 5" descr="Miteinande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8120" y="4892040"/>
            <a:ext cx="548640" cy="54864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498080" y="548640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200" b="1" dirty="0">
                <a:solidFill>
                  <a:srgbClr val="A8467E"/>
                </a:solidFill>
              </a:rPr>
              <a:t>6 Miteinander</a:t>
            </a:r>
            <a:endParaRPr lang="de-CH" sz="1200" dirty="0"/>
          </a:p>
        </p:txBody>
      </p:sp>
      <p:pic>
        <p:nvPicPr>
          <p:cNvPr id="27" name="Image 6" descr="Ich selbst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9720" y="4892040"/>
            <a:ext cx="548640" cy="54864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8869680" y="548640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200" b="1" dirty="0">
                <a:solidFill>
                  <a:srgbClr val="1E3A5F"/>
                </a:solidFill>
              </a:rPr>
              <a:t>7 Ich selbst</a:t>
            </a:r>
            <a:endParaRPr lang="de-CH" sz="1200" dirty="0"/>
          </a:p>
        </p:txBody>
      </p:sp>
      <p:pic>
        <p:nvPicPr>
          <p:cNvPr id="29" name="Image 7" descr="Natur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61320" y="4892040"/>
            <a:ext cx="548640" cy="548640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10241280" y="548640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200" b="1" dirty="0">
                <a:solidFill>
                  <a:srgbClr val="3F7F4E"/>
                </a:solidFill>
              </a:rPr>
              <a:t>8 Natur</a:t>
            </a:r>
            <a:endParaRPr lang="de-CH" sz="1200" dirty="0"/>
          </a:p>
        </p:txBody>
      </p:sp>
      <p:sp>
        <p:nvSpPr>
          <p:cNvPr id="32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3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4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5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6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12</a:t>
            </a:fld>
            <a:endParaRPr lang="de-CH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Zum Schluss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828800"/>
            <a:ext cx="530352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2103120"/>
            <a:ext cx="4572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600" b="1" dirty="0">
                <a:solidFill>
                  <a:srgbClr val="2F6F73"/>
                </a:solidFill>
              </a:rPr>
              <a:t>Welches Fähigkeitsfenster taucht bei deinen Lieblingstätigkeiten oft auf?</a:t>
            </a:r>
            <a:endParaRPr lang="de-CH" sz="2600" dirty="0"/>
          </a:p>
        </p:txBody>
      </p:sp>
      <p:sp>
        <p:nvSpPr>
          <p:cNvPr id="5" name="Karte"/>
          <p:cNvSpPr/>
          <p:nvPr/>
        </p:nvSpPr>
        <p:spPr>
          <a:xfrm>
            <a:off x="6263640" y="1828800"/>
            <a:ext cx="530352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629400" y="2103120"/>
            <a:ext cx="4572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600" b="1" dirty="0">
                <a:solidFill>
                  <a:srgbClr val="2F6F73"/>
                </a:solidFill>
              </a:rPr>
              <a:t>Welches Fähigkeitsfenster möchtest du gerne einmal öffnen?</a:t>
            </a:r>
            <a:endParaRPr lang="de-CH" sz="2600" dirty="0"/>
          </a:p>
        </p:txBody>
      </p:sp>
      <p:sp>
        <p:nvSpPr>
          <p:cNvPr id="8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9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0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1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2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13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1.3 Intelligenzen</dc:title>
  <dc:subject>PptxGenJS Presentation</dc:subject>
  <dc:creator>Praxisfenster</dc:creator>
  <cp:lastModifiedBy>Praxisfenster</cp:lastModifiedBy>
  <cp:revision>1</cp:revision>
  <dcterms:created xsi:type="dcterms:W3CDTF">2026-10-19T04:40:00Z</dcterms:created>
  <dcterms:modified xsi:type="dcterms:W3CDTF">2026-10-19T04:40:00Z</dcterms:modified>
</cp:coreProperties>
</file>