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Kurze Abstimmung mit Handzeichen, zwei Begründungen hören.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Die fünf Fragen kurz vorstellen. Auf den nächsten zwei Folien lassen sich die Antworten direkt eintippen (Normalansicht), alternativ an der Tafel sammeln. Moderationshilfe und Lösungsvorschlag in der Detailplanung.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Antworten der Klasse im jeweiligen Feld eintippen (Normalansicht). Die Kinder schreiben auf ihrem Betriebs-Check mit.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Bei Frage 5 klären, dass die Schule mit Steuergeld bezahlt wird. Sie ist ein öffentlicher Betrieb. Zur letzten Frage gemeinsam einen Satz formulieren, Vorschlag in der Detailplanung.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Überleitung zu 2.2. Die Schule ist ein öffentlicher Dienstleistungsbetrieb.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2.1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2.1 · Teil 2 · Ich im Betrieb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Beispielbetrieb Schule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Ist unsere Schule ein Betrieb?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Der Betriebs-Check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Fünf Fragen, mit denen du jeden Betrieb verstehst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783080"/>
            <a:ext cx="205740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5" name="Nummer 1"/>
          <p:cNvSpPr/>
          <p:nvPr/>
        </p:nvSpPr>
        <p:spPr>
          <a:xfrm>
            <a:off x="822960" y="1965960"/>
            <a:ext cx="457200" cy="45720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8448" y="2514600"/>
            <a:ext cx="731520" cy="7315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77240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Was entsteht hier?</a:t>
            </a:r>
            <a:endParaRPr lang="de-CH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448056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400" dirty="0">
                <a:solidFill>
                  <a:srgbClr val="263133"/>
                </a:solidFill>
              </a:rPr>
              <a:t>Was bekommen die Menschen?</a:t>
            </a:r>
            <a:endParaRPr lang="de-CH" sz="1400" dirty="0"/>
          </a:p>
        </p:txBody>
      </p:sp>
      <p:sp>
        <p:nvSpPr>
          <p:cNvPr id="10" name="Karte"/>
          <p:cNvSpPr/>
          <p:nvPr/>
        </p:nvSpPr>
        <p:spPr>
          <a:xfrm>
            <a:off x="2871216" y="1783080"/>
            <a:ext cx="205740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1" name="Nummer 2"/>
          <p:cNvSpPr/>
          <p:nvPr/>
        </p:nvSpPr>
        <p:spPr>
          <a:xfrm>
            <a:off x="3054096" y="1965960"/>
            <a:ext cx="457200" cy="45720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054096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584" y="2514600"/>
            <a:ext cx="731520" cy="7315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008376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Für wen machen wir das?</a:t>
            </a:r>
            <a:endParaRPr lang="de-CH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008376" y="448056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400" dirty="0">
                <a:solidFill>
                  <a:srgbClr val="263133"/>
                </a:solidFill>
              </a:rPr>
              <a:t>Wer braucht das?</a:t>
            </a:r>
            <a:endParaRPr lang="de-CH" sz="1400" dirty="0"/>
          </a:p>
        </p:txBody>
      </p:sp>
      <p:sp>
        <p:nvSpPr>
          <p:cNvPr id="16" name="Karte"/>
          <p:cNvSpPr/>
          <p:nvPr/>
        </p:nvSpPr>
        <p:spPr>
          <a:xfrm>
            <a:off x="5102352" y="1783080"/>
            <a:ext cx="205740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17" name="Nummer 3"/>
          <p:cNvSpPr/>
          <p:nvPr/>
        </p:nvSpPr>
        <p:spPr>
          <a:xfrm>
            <a:off x="5285232" y="1965960"/>
            <a:ext cx="457200" cy="45720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5285232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2514600"/>
            <a:ext cx="731520" cy="73152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239512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Wer macht was?</a:t>
            </a:r>
            <a:endParaRPr lang="de-CH" sz="1800" dirty="0"/>
          </a:p>
        </p:txBody>
      </p:sp>
      <p:sp>
        <p:nvSpPr>
          <p:cNvPr id="21" name="Text 16"/>
          <p:cNvSpPr txBox="1"/>
          <p:nvPr/>
        </p:nvSpPr>
        <p:spPr>
          <a:xfrm>
            <a:off x="5239512" y="448056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400" dirty="0">
                <a:solidFill>
                  <a:srgbClr val="263133"/>
                </a:solidFill>
              </a:rPr>
              <a:t>Welche Aufgaben gibt es?</a:t>
            </a:r>
            <a:endParaRPr lang="de-CH" sz="1400" dirty="0"/>
          </a:p>
        </p:txBody>
      </p:sp>
      <p:sp>
        <p:nvSpPr>
          <p:cNvPr id="22" name="Karte"/>
          <p:cNvSpPr/>
          <p:nvPr/>
        </p:nvSpPr>
        <p:spPr>
          <a:xfrm>
            <a:off x="7333488" y="1783080"/>
            <a:ext cx="205740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F6F73"/>
            </a:solidFill>
            <a:prstDash val="solid"/>
          </a:ln>
        </p:spPr>
      </p:sp>
      <p:sp>
        <p:nvSpPr>
          <p:cNvPr id="23" name="Nummer 4"/>
          <p:cNvSpPr/>
          <p:nvPr/>
        </p:nvSpPr>
        <p:spPr>
          <a:xfrm>
            <a:off x="7516368" y="1965960"/>
            <a:ext cx="457200" cy="45720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24" name="Text 19"/>
          <p:cNvSpPr txBox="1"/>
          <p:nvPr/>
        </p:nvSpPr>
        <p:spPr>
          <a:xfrm>
            <a:off x="7516368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856" y="2514600"/>
            <a:ext cx="731520" cy="73152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470648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Wie bleibt alles im Überblick?</a:t>
            </a:r>
            <a:endParaRPr lang="de-CH" sz="1800" dirty="0"/>
          </a:p>
        </p:txBody>
      </p:sp>
      <p:sp>
        <p:nvSpPr>
          <p:cNvPr id="27" name="Text 21"/>
          <p:cNvSpPr txBox="1"/>
          <p:nvPr/>
        </p:nvSpPr>
        <p:spPr>
          <a:xfrm>
            <a:off x="7470648" y="448056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400" dirty="0">
                <a:solidFill>
                  <a:srgbClr val="263133"/>
                </a:solidFill>
              </a:rPr>
              <a:t>Wer arbeitet wann?</a:t>
            </a:r>
            <a:endParaRPr lang="de-CH" sz="1400" dirty="0"/>
          </a:p>
        </p:txBody>
      </p:sp>
      <p:sp>
        <p:nvSpPr>
          <p:cNvPr id="28" name="Karte"/>
          <p:cNvSpPr/>
          <p:nvPr/>
        </p:nvSpPr>
        <p:spPr>
          <a:xfrm>
            <a:off x="9564624" y="1783080"/>
            <a:ext cx="2057400" cy="3931920"/>
          </a:xfrm>
          <a:prstGeom prst="roundRect">
            <a:avLst>
              <a:gd name="adj" fmla="val 8000"/>
            </a:avLst>
          </a:prstGeom>
          <a:solidFill>
            <a:srgbClr val="E1ECEC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29" name="Nummer 5"/>
          <p:cNvSpPr/>
          <p:nvPr/>
        </p:nvSpPr>
        <p:spPr>
          <a:xfrm>
            <a:off x="9747504" y="1965960"/>
            <a:ext cx="457200" cy="45720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30" name="Text 24"/>
          <p:cNvSpPr txBox="1"/>
          <p:nvPr/>
        </p:nvSpPr>
        <p:spPr>
          <a:xfrm>
            <a:off x="9747504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5</a:t>
            </a:r>
            <a:endParaRPr lang="de-CH" sz="2000" dirty="0"/>
          </a:p>
        </p:txBody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2992" y="2514600"/>
            <a:ext cx="731520" cy="731520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9701784" y="3429000"/>
            <a:ext cx="1783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Wie kommt das Geld herein?</a:t>
            </a:r>
            <a:endParaRPr lang="de-CH" sz="1800" dirty="0"/>
          </a:p>
        </p:txBody>
      </p:sp>
      <p:sp>
        <p:nvSpPr>
          <p:cNvPr id="33" name="Text 26"/>
          <p:cNvSpPr txBox="1"/>
          <p:nvPr/>
        </p:nvSpPr>
        <p:spPr>
          <a:xfrm>
            <a:off x="9701784" y="448056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400" dirty="0">
                <a:solidFill>
                  <a:srgbClr val="263133"/>
                </a:solidFill>
              </a:rPr>
              <a:t>Wie kann der Betrieb überleben?</a:t>
            </a:r>
            <a:endParaRPr lang="de-CH" sz="1400" dirty="0"/>
          </a:p>
        </p:txBody>
      </p:sp>
      <p:sp>
        <p:nvSpPr>
          <p:cNvPr id="35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6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7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8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39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Betriebs-Check «Schule»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Fragen 1 bis 3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691640"/>
            <a:ext cx="1092708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5" name="Nummer 1"/>
          <p:cNvSpPr/>
          <p:nvPr/>
        </p:nvSpPr>
        <p:spPr>
          <a:xfrm>
            <a:off x="822960" y="2075688"/>
            <a:ext cx="548640" cy="54864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075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0" y="2029968"/>
            <a:ext cx="640080" cy="64008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2286000" y="169164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Was entsteht hier? Was bekommen die Menschen?</a:t>
            </a:r>
            <a:endParaRPr lang="de-CH" sz="1700" dirty="0"/>
          </a:p>
        </p:txBody>
      </p:sp>
      <p:sp>
        <p:nvSpPr>
          <p:cNvPr id="9" name="Antwortfeld"/>
          <p:cNvSpPr/>
          <p:nvPr/>
        </p:nvSpPr>
        <p:spPr>
          <a:xfrm>
            <a:off x="4846320" y="1801368"/>
            <a:ext cx="6583680" cy="1106424"/>
          </a:xfrm>
          <a:prstGeom prst="roundRect">
            <a:avLst>
              <a:gd name="adj" fmla="val 14876"/>
            </a:avLst>
          </a:prstGeom>
          <a:solidFill>
            <a:srgbClr val="FFFFFF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10" name="Antworten 1"/>
          <p:cNvSpPr/>
          <p:nvPr>
            <p:ph idx="101" type="body" hasCustomPrompt="1"/>
          </p:nvPr>
        </p:nvSpPr>
        <p:spPr>
          <a:xfrm>
            <a:off x="4956048" y="1847088"/>
            <a:ext cx="6364224" cy="996696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1" name="Karte"/>
          <p:cNvSpPr/>
          <p:nvPr/>
        </p:nvSpPr>
        <p:spPr>
          <a:xfrm>
            <a:off x="640080" y="3154680"/>
            <a:ext cx="1092708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2" name="Nummer 2"/>
          <p:cNvSpPr/>
          <p:nvPr/>
        </p:nvSpPr>
        <p:spPr>
          <a:xfrm>
            <a:off x="822960" y="3538728"/>
            <a:ext cx="548640" cy="54864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3538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60" y="3493008"/>
            <a:ext cx="640080" cy="64008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286000" y="315468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Für wen machen wir das? Wer braucht das?</a:t>
            </a:r>
            <a:endParaRPr lang="de-CH" sz="1700" dirty="0"/>
          </a:p>
        </p:txBody>
      </p:sp>
      <p:sp>
        <p:nvSpPr>
          <p:cNvPr id="16" name="Antwortfeld"/>
          <p:cNvSpPr/>
          <p:nvPr/>
        </p:nvSpPr>
        <p:spPr>
          <a:xfrm>
            <a:off x="4846320" y="3264408"/>
            <a:ext cx="6583680" cy="1106424"/>
          </a:xfrm>
          <a:prstGeom prst="roundRect">
            <a:avLst>
              <a:gd name="adj" fmla="val 14876"/>
            </a:avLst>
          </a:prstGeom>
          <a:solidFill>
            <a:srgbClr val="FFFFFF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17" name="Antworten 2"/>
          <p:cNvSpPr/>
          <p:nvPr>
            <p:ph idx="102" type="body" hasCustomPrompt="1"/>
          </p:nvPr>
        </p:nvSpPr>
        <p:spPr>
          <a:xfrm>
            <a:off x="4956048" y="3310128"/>
            <a:ext cx="6364224" cy="996696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Karte"/>
          <p:cNvSpPr/>
          <p:nvPr/>
        </p:nvSpPr>
        <p:spPr>
          <a:xfrm>
            <a:off x="640080" y="4617720"/>
            <a:ext cx="1092708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9" name="Nummer 3"/>
          <p:cNvSpPr/>
          <p:nvPr/>
        </p:nvSpPr>
        <p:spPr>
          <a:xfrm>
            <a:off x="822960" y="5001768"/>
            <a:ext cx="548640" cy="54864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822960" y="50017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4956048"/>
            <a:ext cx="640080" cy="640080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2286000" y="461772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Wer macht was? Welche Aufgaben gibt es?</a:t>
            </a:r>
            <a:endParaRPr lang="de-CH" sz="1700" dirty="0"/>
          </a:p>
        </p:txBody>
      </p:sp>
      <p:sp>
        <p:nvSpPr>
          <p:cNvPr id="23" name="Antwortfeld"/>
          <p:cNvSpPr/>
          <p:nvPr/>
        </p:nvSpPr>
        <p:spPr>
          <a:xfrm>
            <a:off x="4846320" y="4727448"/>
            <a:ext cx="6583680" cy="1106424"/>
          </a:xfrm>
          <a:prstGeom prst="roundRect">
            <a:avLst>
              <a:gd name="adj" fmla="val 14876"/>
            </a:avLst>
          </a:prstGeom>
          <a:solidFill>
            <a:srgbClr val="FFFFFF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24" name="Antworten 3"/>
          <p:cNvSpPr/>
          <p:nvPr>
            <p:ph idx="103" type="body" hasCustomPrompt="1"/>
          </p:nvPr>
        </p:nvSpPr>
        <p:spPr>
          <a:xfrm>
            <a:off x="4956048" y="4773168"/>
            <a:ext cx="6364224" cy="996696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Betriebs-Check «Schule»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Fragen 4 und 5 und warum es den Betrieb braucht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691640"/>
            <a:ext cx="1092708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5" name="Nummer 4"/>
          <p:cNvSpPr/>
          <p:nvPr/>
        </p:nvSpPr>
        <p:spPr>
          <a:xfrm>
            <a:off x="822960" y="2075688"/>
            <a:ext cx="548640" cy="54864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075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8760" y="2029968"/>
            <a:ext cx="640080" cy="64008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2286000" y="169164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Wie bleibt alles im Überblick? Wer arbeitet wann?</a:t>
            </a:r>
            <a:endParaRPr lang="de-CH" sz="1700" dirty="0"/>
          </a:p>
        </p:txBody>
      </p:sp>
      <p:sp>
        <p:nvSpPr>
          <p:cNvPr id="9" name="Antwortfeld"/>
          <p:cNvSpPr/>
          <p:nvPr/>
        </p:nvSpPr>
        <p:spPr>
          <a:xfrm>
            <a:off x="4846320" y="1801368"/>
            <a:ext cx="6583680" cy="1106424"/>
          </a:xfrm>
          <a:prstGeom prst="roundRect">
            <a:avLst>
              <a:gd name="adj" fmla="val 14876"/>
            </a:avLst>
          </a:prstGeom>
          <a:solidFill>
            <a:srgbClr val="FFFFFF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10" name="Antworten 1"/>
          <p:cNvSpPr/>
          <p:nvPr>
            <p:ph idx="101" type="body" hasCustomPrompt="1"/>
          </p:nvPr>
        </p:nvSpPr>
        <p:spPr>
          <a:xfrm>
            <a:off x="4956048" y="1847088"/>
            <a:ext cx="6364224" cy="996696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1" name="Karte"/>
          <p:cNvSpPr/>
          <p:nvPr/>
        </p:nvSpPr>
        <p:spPr>
          <a:xfrm>
            <a:off x="640080" y="3154680"/>
            <a:ext cx="10927080" cy="1325880"/>
          </a:xfrm>
          <a:prstGeom prst="roundRect">
            <a:avLst>
              <a:gd name="adj" fmla="val 12414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2" name="Nummer 5"/>
          <p:cNvSpPr/>
          <p:nvPr/>
        </p:nvSpPr>
        <p:spPr>
          <a:xfrm>
            <a:off x="822960" y="3538728"/>
            <a:ext cx="548640" cy="54864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3538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5</a:t>
            </a:r>
            <a:endParaRPr lang="de-CH" sz="20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760" y="3493008"/>
            <a:ext cx="640080" cy="64008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286000" y="3154680"/>
            <a:ext cx="23774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Wie kommt das Geld herein? Wie kann der Betrieb überleben?</a:t>
            </a:r>
            <a:endParaRPr lang="de-CH" sz="1700" dirty="0"/>
          </a:p>
        </p:txBody>
      </p:sp>
      <p:sp>
        <p:nvSpPr>
          <p:cNvPr id="16" name="Antwortfeld"/>
          <p:cNvSpPr/>
          <p:nvPr/>
        </p:nvSpPr>
        <p:spPr>
          <a:xfrm>
            <a:off x="4846320" y="3264408"/>
            <a:ext cx="6583680" cy="1106424"/>
          </a:xfrm>
          <a:prstGeom prst="roundRect">
            <a:avLst>
              <a:gd name="adj" fmla="val 14876"/>
            </a:avLst>
          </a:prstGeom>
          <a:solidFill>
            <a:srgbClr val="FFFFFF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17" name="Antworten 2"/>
          <p:cNvSpPr/>
          <p:nvPr>
            <p:ph idx="102" type="body" hasCustomPrompt="1"/>
          </p:nvPr>
        </p:nvSpPr>
        <p:spPr>
          <a:xfrm>
            <a:off x="4956048" y="3310128"/>
            <a:ext cx="6364224" cy="996696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Karte"/>
          <p:cNvSpPr/>
          <p:nvPr/>
        </p:nvSpPr>
        <p:spPr>
          <a:xfrm>
            <a:off x="640080" y="4617720"/>
            <a:ext cx="10927080" cy="1325880"/>
          </a:xfrm>
          <a:prstGeom prst="roundRect">
            <a:avLst>
              <a:gd name="adj" fmla="val 12414"/>
            </a:avLst>
          </a:prstGeom>
          <a:solidFill>
            <a:srgbClr val="E1ECEC"/>
          </a:solidFill>
          <a:ln w="15875">
            <a:solidFill>
              <a:srgbClr val="E1ECEC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914400" y="4617720"/>
            <a:ext cx="3749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700" b="1" dirty="0">
                <a:solidFill>
                  <a:srgbClr val="2F6F73"/>
                </a:solidFill>
              </a:rPr>
              <a:t>Warum braucht es diesen Betrieb?</a:t>
            </a:r>
            <a:endParaRPr lang="de-CH" sz="1700" dirty="0"/>
          </a:p>
        </p:txBody>
      </p:sp>
      <p:sp>
        <p:nvSpPr>
          <p:cNvPr id="20" name="Antwortfeld"/>
          <p:cNvSpPr/>
          <p:nvPr/>
        </p:nvSpPr>
        <p:spPr>
          <a:xfrm>
            <a:off x="4846320" y="4727448"/>
            <a:ext cx="6583680" cy="1106424"/>
          </a:xfrm>
          <a:prstGeom prst="roundRect">
            <a:avLst>
              <a:gd name="adj" fmla="val 14876"/>
            </a:avLst>
          </a:prstGeom>
          <a:solidFill>
            <a:srgbClr val="FFFFFF"/>
          </a:solidFill>
          <a:ln w="19050">
            <a:solidFill>
              <a:srgbClr val="E1ECEC"/>
            </a:solidFill>
            <a:prstDash val="solid"/>
          </a:ln>
        </p:spPr>
      </p:sp>
      <p:sp>
        <p:nvSpPr>
          <p:cNvPr id="21" name="Antworten 3"/>
          <p:cNvSpPr/>
          <p:nvPr>
            <p:ph idx="103" type="body" hasCustomPrompt="1"/>
          </p:nvPr>
        </p:nvSpPr>
        <p:spPr>
          <a:xfrm>
            <a:off x="4956048" y="4773168"/>
            <a:ext cx="6364224" cy="996696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Herstellen, handeln oder helfen?</a:t>
            </a:r>
            <a:endParaRPr lang="de-CH" sz="3400" dirty="0"/>
          </a:p>
        </p:txBody>
      </p:sp>
      <p:sp>
        <p:nvSpPr>
          <p:cNvPr id="3" name="Untertitel"/>
          <p:cNvSpPr txBox="1"/>
          <p:nvPr/>
        </p:nvSpPr>
        <p:spPr>
          <a:xfrm>
            <a:off x="548640" y="1069848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800" dirty="0">
                <a:solidFill>
                  <a:srgbClr val="6B6B6B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Die Schule hilft. Sie ist ein Dienstleistungsbetrieb.</a:t>
            </a:r>
            <a:endParaRPr lang="de-CH" sz="1800" dirty="0"/>
          </a:p>
        </p:txBody>
      </p:sp>
      <p:sp>
        <p:nvSpPr>
          <p:cNvPr id="4" name="Karte"/>
          <p:cNvSpPr/>
          <p:nvPr/>
        </p:nvSpPr>
        <p:spPr>
          <a:xfrm>
            <a:off x="640080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E1ECEC"/>
          </a:solidFill>
          <a:ln w="38100">
            <a:solidFill>
              <a:srgbClr val="E1ECE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205740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3108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8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Produktion</a:t>
            </a:r>
            <a:endParaRPr lang="de-CH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3703320"/>
            <a:ext cx="2926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Hier entsteht etwas.</a:t>
            </a:r>
            <a:endParaRPr lang="de-CH" sz="1800" dirty="0"/>
          </a:p>
        </p:txBody>
      </p:sp>
      <p:sp>
        <p:nvSpPr>
          <p:cNvPr id="8" name="Karte"/>
          <p:cNvSpPr/>
          <p:nvPr/>
        </p:nvSpPr>
        <p:spPr>
          <a:xfrm>
            <a:off x="4361688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BE3D2"/>
          </a:solidFill>
          <a:ln w="38100">
            <a:solidFill>
              <a:srgbClr val="FBE3D2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848" y="2057400"/>
            <a:ext cx="914400" cy="9144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544568" y="3108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8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Handel</a:t>
            </a:r>
            <a:endParaRPr lang="de-CH" sz="2800" dirty="0"/>
          </a:p>
        </p:txBody>
      </p:sp>
      <p:sp>
        <p:nvSpPr>
          <p:cNvPr id="11" name="Text 7"/>
          <p:cNvSpPr txBox="1"/>
          <p:nvPr/>
        </p:nvSpPr>
        <p:spPr>
          <a:xfrm>
            <a:off x="4636008" y="3703320"/>
            <a:ext cx="2926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Hier wird eingekauft und weiterverkauft.</a:t>
            </a:r>
            <a:endParaRPr lang="de-CH" sz="1800" dirty="0"/>
          </a:p>
        </p:txBody>
      </p:sp>
      <p:sp>
        <p:nvSpPr>
          <p:cNvPr id="12" name="Karte"/>
          <p:cNvSpPr/>
          <p:nvPr/>
        </p:nvSpPr>
        <p:spPr>
          <a:xfrm>
            <a:off x="8083296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CEFC7"/>
          </a:solidFill>
          <a:ln w="38100">
            <a:solidFill>
              <a:srgbClr val="2F6F7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456" y="2057400"/>
            <a:ext cx="914400" cy="9144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8266176" y="3108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8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Dienstleistung</a:t>
            </a:r>
            <a:endParaRPr lang="de-CH" sz="2800" dirty="0"/>
          </a:p>
        </p:txBody>
      </p:sp>
      <p:sp>
        <p:nvSpPr>
          <p:cNvPr id="15" name="Text 10"/>
          <p:cNvSpPr txBox="1"/>
          <p:nvPr/>
        </p:nvSpPr>
        <p:spPr>
          <a:xfrm>
            <a:off x="8357616" y="3703320"/>
            <a:ext cx="2926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Hier wird jemandem geholfen oder etwas für jemanden gemacht.</a:t>
            </a:r>
            <a:endParaRPr lang="de-CH" sz="1800" dirty="0"/>
          </a:p>
        </p:txBody>
      </p:sp>
      <p:sp>
        <p:nvSpPr>
          <p:cNvPr id="17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5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2.1 Beispielbetrieb Schule</dc:title>
  <dc:subject>PptxGenJS Presentation</dc:subject>
  <dc:creator>Praxisfenster</dc:creator>
  <cp:lastModifiedBy>Praxisfenster</cp:lastModifiedBy>
  <cp:revision>1</cp:revision>
  <dcterms:created xsi:type="dcterms:W3CDTF">2026-10-19T04:40:00Z</dcterms:created>
  <dcterms:modified xsi:type="dcterms:W3CDTF">2026-10-19T04:40:00Z</dcterms:modified>
</cp:coreProperties>
</file>