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Einstiegstext siehe Detailplanung.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jedem Typ ein eigenes Beispiel der Kinder sammeln.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Lösung: Lindt &amp; Sprüngli, Kilchberg: Produktion · Bauernhof im Dorf: Produktion · ewz Zürich: Produktion (öffentlich) · Migros oder Coop: Handel · Digitec Galaxus: Handel · Kiosk am Bahnhof: Handel · VBZ: Dienstleistung (öffentlich) · Coiffeursalon: Dienstleistung · Spital: Dienstleistung (meist öffentlich). Gern durch Betriebe aus der eigenen Gemeinde ersetzen.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Bäckerei meist Produktion, Velowerkstatt meist Dienstleistung. Andere begründete Antworten sind möglich.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Karte «Mein Betrieb» austeilen.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Die vier A4-Blätter (Eckenschilder) in drei Ecken und in die Mitte legen. Von 10 rückwärts zählen.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Bei den Unsicheren hilft die Klasse. Ähnliche Betriebe im Feld unten als Gruppen für 2.4 notieren.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2.2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2.2 · Teil 2 · Ich im Betrieb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Betriebstypen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Herstellen, handeln oder helfen?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Drei Betriebstypen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Und dazu die Frage: privat oder öffentlich?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737360"/>
            <a:ext cx="3474720" cy="3291840"/>
          </a:xfrm>
          <a:prstGeom prst="roundRect">
            <a:avLst>
              <a:gd name="adj" fmla="val 5000"/>
            </a:avLst>
          </a:prstGeom>
          <a:solidFill>
            <a:srgbClr val="E1ECEC"/>
          </a:solidFill>
          <a:ln w="38100">
            <a:solidFill>
              <a:srgbClr val="E1ECE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205740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Produktion</a:t>
            </a:r>
            <a:endParaRPr lang="de-CH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703320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Hier entsteht etwas.</a:t>
            </a:r>
            <a:endParaRPr lang="de-CH" sz="1800" dirty="0"/>
          </a:p>
        </p:txBody>
      </p:sp>
      <p:sp>
        <p:nvSpPr>
          <p:cNvPr id="8" name="Karte"/>
          <p:cNvSpPr/>
          <p:nvPr/>
        </p:nvSpPr>
        <p:spPr>
          <a:xfrm>
            <a:off x="4361688" y="1737360"/>
            <a:ext cx="3474720" cy="3291840"/>
          </a:xfrm>
          <a:prstGeom prst="roundRect">
            <a:avLst>
              <a:gd name="adj" fmla="val 5000"/>
            </a:avLst>
          </a:prstGeom>
          <a:solidFill>
            <a:srgbClr val="FBE3D2"/>
          </a:solidFill>
          <a:ln w="38100">
            <a:solidFill>
              <a:srgbClr val="FBE3D2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848" y="2057400"/>
            <a:ext cx="914400" cy="9144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44568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Handel</a:t>
            </a:r>
            <a:endParaRPr lang="de-CH" sz="2800" dirty="0"/>
          </a:p>
        </p:txBody>
      </p:sp>
      <p:sp>
        <p:nvSpPr>
          <p:cNvPr id="11" name="Text 7"/>
          <p:cNvSpPr txBox="1"/>
          <p:nvPr/>
        </p:nvSpPr>
        <p:spPr>
          <a:xfrm>
            <a:off x="4636008" y="3703320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Hier wird eingekauft und weiterverkauft.</a:t>
            </a:r>
            <a:endParaRPr lang="de-CH" sz="1800" dirty="0"/>
          </a:p>
        </p:txBody>
      </p:sp>
      <p:sp>
        <p:nvSpPr>
          <p:cNvPr id="12" name="Karte"/>
          <p:cNvSpPr/>
          <p:nvPr/>
        </p:nvSpPr>
        <p:spPr>
          <a:xfrm>
            <a:off x="8083296" y="1737360"/>
            <a:ext cx="3474720" cy="3291840"/>
          </a:xfrm>
          <a:prstGeom prst="roundRect">
            <a:avLst>
              <a:gd name="adj" fmla="val 5000"/>
            </a:avLst>
          </a:prstGeom>
          <a:solidFill>
            <a:srgbClr val="FCEFC7"/>
          </a:solidFill>
          <a:ln w="38100">
            <a:solidFill>
              <a:srgbClr val="FCEFC7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456" y="2057400"/>
            <a:ext cx="914400" cy="9144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266176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Dienstleistung</a:t>
            </a:r>
            <a:endParaRPr lang="de-CH" sz="2800" dirty="0"/>
          </a:p>
        </p:txBody>
      </p:sp>
      <p:sp>
        <p:nvSpPr>
          <p:cNvPr id="15" name="Text 10"/>
          <p:cNvSpPr txBox="1"/>
          <p:nvPr/>
        </p:nvSpPr>
        <p:spPr>
          <a:xfrm>
            <a:off x="8357616" y="3703320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Hier wird jemandem geholfen oder etwas für jemanden gemacht.</a:t>
            </a:r>
            <a:endParaRPr lang="de-CH" sz="1800" dirty="0"/>
          </a:p>
        </p:txBody>
      </p:sp>
      <p:sp>
        <p:nvSpPr>
          <p:cNvPr id="16" name="Karte"/>
          <p:cNvSpPr/>
          <p:nvPr/>
        </p:nvSpPr>
        <p:spPr>
          <a:xfrm>
            <a:off x="640080" y="5257800"/>
            <a:ext cx="10927080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2F6F73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914400" y="530352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privat</a:t>
            </a:r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 = gehört einer Person, Familie oder Firma.    </a:t>
            </a:r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öffentlich</a:t>
            </a:r>
            <a:pPr indent="0" marL="0">
              <a:buNone/>
            </a:pPr>
            <a:r>
              <a:rPr lang="de-CH" sz="1700" dirty="0">
                <a:solidFill>
                  <a:srgbClr val="263133"/>
                </a:solidFill>
              </a:rPr>
              <a:t> = gehört Gemeinde, Kanton oder Bund und wird mit Steuergeld bezahlt.</a:t>
            </a:r>
            <a:endParaRPr lang="de-CH" sz="1700" dirty="0"/>
          </a:p>
        </p:txBody>
      </p:sp>
      <p:sp>
        <p:nvSpPr>
          <p:cNvPr id="19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Ordnet zu!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Wo ist der Betrieb? Was macht er? Was bekommt man dort? Welcher Typ?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691640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78308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Lindt &amp; Sprüngli, Kilchberg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stellt Schokolade her</a:t>
            </a:r>
            <a:endParaRPr lang="de-CH" sz="1800" dirty="0"/>
          </a:p>
        </p:txBody>
      </p:sp>
      <p:sp>
        <p:nvSpPr>
          <p:cNvPr id="6" name="Karte"/>
          <p:cNvSpPr/>
          <p:nvPr/>
        </p:nvSpPr>
        <p:spPr>
          <a:xfrm>
            <a:off x="4361688" y="1691640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90288" y="178308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Bauernhof im Dorf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produziert Milch, Gemüse oder Fleisch</a:t>
            </a:r>
            <a:endParaRPr lang="de-CH" sz="1800" dirty="0"/>
          </a:p>
        </p:txBody>
      </p:sp>
      <p:sp>
        <p:nvSpPr>
          <p:cNvPr id="8" name="Karte"/>
          <p:cNvSpPr/>
          <p:nvPr/>
        </p:nvSpPr>
        <p:spPr>
          <a:xfrm>
            <a:off x="8083296" y="1691640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311896" y="1783080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ewz Zürich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produziert und liefert Strom</a:t>
            </a:r>
            <a:endParaRPr lang="de-CH" sz="1800" dirty="0"/>
          </a:p>
        </p:txBody>
      </p:sp>
      <p:sp>
        <p:nvSpPr>
          <p:cNvPr id="10" name="Karte"/>
          <p:cNvSpPr/>
          <p:nvPr/>
        </p:nvSpPr>
        <p:spPr>
          <a:xfrm>
            <a:off x="640080" y="3172968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3264408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Migros oder Coop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kauft Lebensmittel ein und verkauft sie weiter</a:t>
            </a:r>
            <a:endParaRPr lang="de-CH" sz="1800" dirty="0"/>
          </a:p>
        </p:txBody>
      </p:sp>
      <p:sp>
        <p:nvSpPr>
          <p:cNvPr id="12" name="Karte"/>
          <p:cNvSpPr/>
          <p:nvPr/>
        </p:nvSpPr>
        <p:spPr>
          <a:xfrm>
            <a:off x="4361688" y="3172968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90288" y="3264408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Digitec Galaxus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verkauft Waren im Online-Shop</a:t>
            </a:r>
            <a:endParaRPr lang="de-CH" sz="1800" dirty="0"/>
          </a:p>
        </p:txBody>
      </p:sp>
      <p:sp>
        <p:nvSpPr>
          <p:cNvPr id="14" name="Karte"/>
          <p:cNvSpPr/>
          <p:nvPr/>
        </p:nvSpPr>
        <p:spPr>
          <a:xfrm>
            <a:off x="8083296" y="3172968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11896" y="3264408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Kiosk am Bahnhof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verkauft Zeitungen, Snacks und Getränke</a:t>
            </a:r>
            <a:endParaRPr lang="de-CH" sz="1800" dirty="0"/>
          </a:p>
        </p:txBody>
      </p:sp>
      <p:sp>
        <p:nvSpPr>
          <p:cNvPr id="16" name="Karte"/>
          <p:cNvSpPr/>
          <p:nvPr/>
        </p:nvSpPr>
        <p:spPr>
          <a:xfrm>
            <a:off x="640080" y="4654296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68680" y="4745736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VBZ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bringt Menschen mit Tram und Bus ans Ziel</a:t>
            </a:r>
            <a:endParaRPr lang="de-CH" sz="1800" dirty="0"/>
          </a:p>
        </p:txBody>
      </p:sp>
      <p:sp>
        <p:nvSpPr>
          <p:cNvPr id="18" name="Karte"/>
          <p:cNvSpPr/>
          <p:nvPr/>
        </p:nvSpPr>
        <p:spPr>
          <a:xfrm>
            <a:off x="4361688" y="4654296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90288" y="4745736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Coiffeursalon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schneidet und färbt Haare</a:t>
            </a:r>
            <a:endParaRPr lang="de-CH" sz="1800" dirty="0"/>
          </a:p>
        </p:txBody>
      </p:sp>
      <p:sp>
        <p:nvSpPr>
          <p:cNvPr id="20" name="Karte"/>
          <p:cNvSpPr/>
          <p:nvPr/>
        </p:nvSpPr>
        <p:spPr>
          <a:xfrm>
            <a:off x="8083296" y="4654296"/>
            <a:ext cx="347472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11896" y="4745736"/>
            <a:ext cx="3017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Spital</a:t>
            </a:r>
            <a:endParaRPr lang="de-CH" sz="1800" dirty="0"/>
          </a:p>
          <a:p>
            <a:pPr indent="0" marL="0">
              <a:buNone/>
            </a:pPr>
            <a:r>
              <a:rPr lang="de-CH" sz="1500" dirty="0">
                <a:solidFill>
                  <a:srgbClr val="263133"/>
                </a:solidFill>
              </a:rPr>
              <a:t>untersucht, behandelt und pflegt Menschen</a:t>
            </a:r>
            <a:endParaRPr lang="de-CH" sz="1800" dirty="0"/>
          </a:p>
        </p:txBody>
      </p:sp>
      <p:sp>
        <p:nvSpPr>
          <p:cNvPr id="2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Knifflige Fälle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Viele Betriebe machen mehreres. Wir schauen auf die Haupttätigkeit.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783080"/>
            <a:ext cx="534924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103120"/>
            <a:ext cx="822960" cy="8229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965960" y="214884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Bäckerei</a:t>
            </a:r>
            <a:endParaRPr lang="de-CH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1005840" y="3154680"/>
            <a:ext cx="4663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backt Brot (herstellen) und verkauft es im Laden (handeln).</a:t>
            </a:r>
            <a:endParaRPr lang="de-CH" sz="2100" dirty="0"/>
          </a:p>
        </p:txBody>
      </p:sp>
      <p:sp>
        <p:nvSpPr>
          <p:cNvPr id="8" name="Karte"/>
          <p:cNvSpPr/>
          <p:nvPr/>
        </p:nvSpPr>
        <p:spPr>
          <a:xfrm>
            <a:off x="6217920" y="1783080"/>
            <a:ext cx="534924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2103120"/>
            <a:ext cx="822960" cy="8229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543800" y="214884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Velowerkstatt</a:t>
            </a:r>
            <a:endParaRPr lang="de-CH" sz="3000" dirty="0"/>
          </a:p>
        </p:txBody>
      </p:sp>
      <p:sp>
        <p:nvSpPr>
          <p:cNvPr id="11" name="Text 7"/>
          <p:cNvSpPr txBox="1"/>
          <p:nvPr/>
        </p:nvSpPr>
        <p:spPr>
          <a:xfrm>
            <a:off x="6583680" y="3154680"/>
            <a:ext cx="4663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repariert Velos (Dienstleistung) und verkauft neue (Handel).</a:t>
            </a:r>
            <a:endParaRPr lang="de-CH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5349240"/>
            <a:ext cx="10927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Was macht dieser Betrieb hauptsächlich?</a:t>
            </a:r>
            <a:endParaRPr lang="de-CH" sz="2200" dirty="0"/>
          </a:p>
        </p:txBody>
      </p:sp>
      <p:sp>
        <p:nvSpPr>
          <p:cNvPr id="14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Meine Betriebskarte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4'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82880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71907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Name des Betriebs und Ort</a:t>
            </a:r>
            <a:endParaRPr lang="de-CH" sz="2200" dirty="0"/>
          </a:p>
        </p:txBody>
      </p:sp>
      <p:sp>
        <p:nvSpPr>
          <p:cNvPr id="8" name="Nummer 2"/>
          <p:cNvSpPr/>
          <p:nvPr/>
        </p:nvSpPr>
        <p:spPr>
          <a:xfrm>
            <a:off x="640080" y="278892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67919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Ansprechperson und ihr Beruf</a:t>
            </a:r>
            <a:endParaRPr lang="de-CH" sz="2200" dirty="0"/>
          </a:p>
        </p:txBody>
      </p:sp>
      <p:sp>
        <p:nvSpPr>
          <p:cNvPr id="11" name="Nummer 3"/>
          <p:cNvSpPr/>
          <p:nvPr/>
        </p:nvSpPr>
        <p:spPr>
          <a:xfrm>
            <a:off x="640080" y="374904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63931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Betriebstyp und privat oder öffentlich ankreuzen</a:t>
            </a:r>
            <a:endParaRPr lang="de-CH" sz="2200" dirty="0"/>
          </a:p>
        </p:txBody>
      </p:sp>
      <p:sp>
        <p:nvSpPr>
          <p:cNvPr id="14" name="Nummer 4"/>
          <p:cNvSpPr/>
          <p:nvPr/>
        </p:nvSpPr>
        <p:spPr>
          <a:xfrm>
            <a:off x="640080" y="470916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7091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59943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263133"/>
                </a:solidFill>
              </a:rPr>
              <a:t>Noch kein Betrieb? Schreib deinen Wunschbetrieb auf.</a:t>
            </a:r>
            <a:endParaRPr lang="de-CH" sz="2200" dirty="0"/>
          </a:p>
        </p:txBody>
      </p:sp>
      <p:sp>
        <p:nvSpPr>
          <p:cNvPr id="18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Soziogramm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Stell dich in die Ecke, zu der dein Betrieb gehört.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2011680" y="1691640"/>
            <a:ext cx="8138160" cy="4343400"/>
          </a:xfrm>
          <a:prstGeom prst="roundRect">
            <a:avLst>
              <a:gd name="adj" fmla="val 3789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4560" y="1874520"/>
            <a:ext cx="548640" cy="5486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834640" y="18745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Produktion</a:t>
            </a:r>
            <a:endParaRPr lang="de-CH" sz="20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874520"/>
            <a:ext cx="548640" cy="54864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955280" y="18745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Handel</a:t>
            </a:r>
            <a:endParaRPr lang="de-CH" sz="20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4800600"/>
            <a:ext cx="548640" cy="54864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5394960" y="4800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2F6F73"/>
                </a:solidFill>
              </a:rPr>
              <a:t>Dienstleistung</a:t>
            </a:r>
            <a:endParaRPr lang="de-CH" sz="2000" dirty="0"/>
          </a:p>
        </p:txBody>
      </p:sp>
      <p:sp>
        <p:nvSpPr>
          <p:cNvPr id="11" name="Shape 6"/>
          <p:cNvSpPr/>
          <p:nvPr/>
        </p:nvSpPr>
        <p:spPr>
          <a:xfrm>
            <a:off x="5074920" y="3154680"/>
            <a:ext cx="2011680" cy="1005840"/>
          </a:xfrm>
          <a:prstGeom prst="ellipse">
            <a:avLst/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5074920" y="31546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600" b="1" dirty="0">
                <a:solidFill>
                  <a:srgbClr val="1E3A5F"/>
                </a:solidFill>
              </a:rPr>
              <a:t>Noch unsicher?</a:t>
            </a:r>
            <a:endParaRPr lang="de-CH" sz="1600" dirty="0"/>
          </a:p>
        </p:txBody>
      </p:sp>
      <p:sp>
        <p:nvSpPr>
          <p:cNvPr id="14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5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6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7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6</a:t>
            </a:fld>
            <a:endParaRPr lang="de-C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Blitzlicht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37360"/>
            <a:ext cx="5303520" cy="155448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05840" y="201168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Wo bist du beim Betriebsbesuch?</a:t>
            </a:r>
            <a:endParaRPr lang="de-CH" sz="2200" dirty="0"/>
          </a:p>
        </p:txBody>
      </p:sp>
      <p:sp>
        <p:nvSpPr>
          <p:cNvPr id="5" name="Karte"/>
          <p:cNvSpPr/>
          <p:nvPr/>
        </p:nvSpPr>
        <p:spPr>
          <a:xfrm>
            <a:off x="6263640" y="1737360"/>
            <a:ext cx="5303520" cy="1554480"/>
          </a:xfrm>
          <a:prstGeom prst="roundRect">
            <a:avLst>
              <a:gd name="adj" fmla="val 10588"/>
            </a:avLst>
          </a:prstGeom>
          <a:solidFill>
            <a:srgbClr val="E1ECEC"/>
          </a:solidFill>
          <a:ln w="25400">
            <a:solidFill>
              <a:srgbClr val="E1ECE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629400" y="2011680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Warum stehst du hier?</a:t>
            </a:r>
            <a:endParaRPr lang="de-CH" sz="2200" dirty="0"/>
          </a:p>
        </p:txBody>
      </p:sp>
      <p:sp>
        <p:nvSpPr>
          <p:cNvPr id="7" name="Antwortfeld"/>
          <p:cNvSpPr/>
          <p:nvPr/>
        </p:nvSpPr>
        <p:spPr>
          <a:xfrm>
            <a:off x="640080" y="3520440"/>
            <a:ext cx="10927080" cy="24688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3657600"/>
            <a:ext cx="10469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Ähnliche Betriebe als Gruppen für 2.4</a:t>
            </a:r>
            <a:endParaRPr lang="de-CH" sz="1800" dirty="0"/>
          </a:p>
        </p:txBody>
      </p:sp>
      <p:sp>
        <p:nvSpPr>
          <p:cNvPr id="9" name="Antworten 1"/>
          <p:cNvSpPr/>
          <p:nvPr>
            <p:ph idx="101" type="body" hasCustomPrompt="1"/>
          </p:nvPr>
        </p:nvSpPr>
        <p:spPr>
          <a:xfrm>
            <a:off x="749808" y="4069080"/>
            <a:ext cx="10707624" cy="1856232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2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3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4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7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2.2 Betriebstypen</dc:title>
  <dc:subject>PptxGenJS Presentation</dc:subject>
  <dc:creator>Praxisfenster</dc:creator>
  <cp:lastModifiedBy>Praxisfenster</cp:lastModifiedBy>
  <cp:revision>1</cp:revision>
  <dcterms:created xsi:type="dcterms:W3CDTF">2026-10-19T04:40:01Z</dcterms:created>
  <dcterms:modified xsi:type="dcterms:W3CDTF">2026-10-19T04:40:01Z</dcterms:modified>
</cp:coreProperties>
</file>