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Einstiegstext siehe Detailplanung. Gruppen aus dem Soziogramm 2.2.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Betriebstyp: Produktion (mit Laden auch Handel), privat.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Aus der Persona «Amir» (Beispiel-Personas 2.4). Passende Fähigkeitsfenster sind Ich selbst, Körper &amp; Hände, Natur (Hefe lebt!), Sprache, Knobeln und Miteinander.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Gruppenauftrag «Wir bauen einen Betrieb» austeilen.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Fotos aus der Erprobung. Die Modelle dürfen einfach sein. Wichtig ist, dass man sieht, wer was macht und wie ein Auftrag abläuft.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Zeit sichtbar machen, z. B. mit einem Timer.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Personas als Beispiele anbieten. Der Tagesablauf ist eine Vermutung. Im Logbuch wird er mit der Wirklichkeit verglichen.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Danach Modelle fotografieren und aufräumen.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F_TITEL">
    <p:bg>
      <p:bgPr>
        <a:solidFill>
          <a:srgbClr val="2F6F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143000"/>
            <a:ext cx="1463040" cy="11704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2960" y="61722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200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Praxisfenster · Ein Blick in die Arbeitswelt. Ein Schritt für mich.</a:t>
            </a:r>
            <a:endParaRPr lang="de-CH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F_INHALT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18520" y="384048"/>
            <a:ext cx="713232" cy="566928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7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8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000" dirty="0">
                <a:solidFill>
                  <a:srgbClr val="2F6F7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Praxisfenster · Modul 2.4</a:t>
            </a:r>
            <a:endParaRPr lang="de-CH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1003</a:t>
            </a:fld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null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3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697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000" b="1" dirty="0">
                <a:solidFill>
                  <a:srgbClr val="F2C14E"/>
                </a:solidFill>
              </a:rPr>
              <a:t>Modul 2.4 · Teil 2 · Ich im Betrieb</a:t>
            </a:r>
            <a:endParaRPr lang="de-CH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15468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5400" b="1" dirty="0">
                <a:solidFill>
                  <a:srgbClr val="FFFFFF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Wir bauen einen Betrieb</a:t>
            </a:r>
            <a:endParaRPr lang="de-CH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4348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FFFFFF"/>
                </a:solidFill>
              </a:rPr>
              <a:t>Mit Karton oder Lego zeigen, wie ein Betrieb funktioniert</a:t>
            </a:r>
            <a:endParaRPr lang="de-CH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Die Bäckerei als Beispiel</a:t>
            </a:r>
            <a:endParaRPr lang="de-CH" sz="3400" dirty="0"/>
          </a:p>
        </p:txBody>
      </p:sp>
      <p:sp>
        <p:nvSpPr>
          <p:cNvPr id="3" name="Untertitel"/>
          <p:cNvSpPr txBox="1"/>
          <p:nvPr/>
        </p:nvSpPr>
        <p:spPr>
          <a:xfrm>
            <a:off x="548640" y="1069848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Der Betriebs-Check</a:t>
            </a:r>
            <a:endParaRPr lang="de-CH" sz="1800" dirty="0"/>
          </a:p>
        </p:txBody>
      </p:sp>
      <p:sp>
        <p:nvSpPr>
          <p:cNvPr id="4" name="Karte"/>
          <p:cNvSpPr/>
          <p:nvPr/>
        </p:nvSpPr>
        <p:spPr>
          <a:xfrm>
            <a:off x="640080" y="1783080"/>
            <a:ext cx="2057400" cy="4023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2F6F73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8448" y="2011680"/>
            <a:ext cx="731520" cy="7315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" y="28346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600" b="1" dirty="0">
                <a:solidFill>
                  <a:srgbClr val="2F6F73"/>
                </a:solidFill>
              </a:rPr>
              <a:t>Was entsteht hier?</a:t>
            </a:r>
            <a:endParaRPr lang="de-CH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3794760"/>
            <a:ext cx="1783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500" dirty="0">
                <a:solidFill>
                  <a:srgbClr val="263133"/>
                </a:solidFill>
              </a:rPr>
              <a:t>Brot, Zopf und Gipfeli, jeden Morgen frisch</a:t>
            </a:r>
            <a:endParaRPr lang="de-CH" sz="1500" dirty="0"/>
          </a:p>
        </p:txBody>
      </p:sp>
      <p:sp>
        <p:nvSpPr>
          <p:cNvPr id="8" name="Karte"/>
          <p:cNvSpPr/>
          <p:nvPr/>
        </p:nvSpPr>
        <p:spPr>
          <a:xfrm>
            <a:off x="2871216" y="1783080"/>
            <a:ext cx="2057400" cy="4023360"/>
          </a:xfrm>
          <a:prstGeom prst="roundRect">
            <a:avLst>
              <a:gd name="adj" fmla="val 8000"/>
            </a:avLst>
          </a:prstGeom>
          <a:solidFill>
            <a:srgbClr val="F8F4EC"/>
          </a:solidFill>
          <a:ln w="19050">
            <a:solidFill>
              <a:srgbClr val="2F6F73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9584" y="2011680"/>
            <a:ext cx="731520" cy="73152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3008376" y="28346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600" b="1" dirty="0">
                <a:solidFill>
                  <a:srgbClr val="2F6F73"/>
                </a:solidFill>
              </a:rPr>
              <a:t>Für wen?</a:t>
            </a:r>
            <a:endParaRPr lang="de-CH" sz="1600" dirty="0"/>
          </a:p>
        </p:txBody>
      </p:sp>
      <p:sp>
        <p:nvSpPr>
          <p:cNvPr id="11" name="Text 7"/>
          <p:cNvSpPr txBox="1"/>
          <p:nvPr/>
        </p:nvSpPr>
        <p:spPr>
          <a:xfrm>
            <a:off x="3008376" y="3794760"/>
            <a:ext cx="1783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500" dirty="0">
                <a:solidFill>
                  <a:srgbClr val="263133"/>
                </a:solidFill>
              </a:rPr>
              <a:t>Quartier, Restaurants, Schulen</a:t>
            </a:r>
            <a:endParaRPr lang="de-CH" sz="1500" dirty="0"/>
          </a:p>
        </p:txBody>
      </p:sp>
      <p:sp>
        <p:nvSpPr>
          <p:cNvPr id="12" name="Karte"/>
          <p:cNvSpPr/>
          <p:nvPr/>
        </p:nvSpPr>
        <p:spPr>
          <a:xfrm>
            <a:off x="5102352" y="1783080"/>
            <a:ext cx="2057400" cy="4023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2F6F73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2011680"/>
            <a:ext cx="731520" cy="73152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239512" y="28346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600" b="1" dirty="0">
                <a:solidFill>
                  <a:srgbClr val="2F6F73"/>
                </a:solidFill>
              </a:rPr>
              <a:t>Wer macht was?</a:t>
            </a:r>
            <a:endParaRPr lang="de-CH" sz="1600" dirty="0"/>
          </a:p>
        </p:txBody>
      </p:sp>
      <p:sp>
        <p:nvSpPr>
          <p:cNvPr id="15" name="Text 10"/>
          <p:cNvSpPr txBox="1"/>
          <p:nvPr/>
        </p:nvSpPr>
        <p:spPr>
          <a:xfrm>
            <a:off x="5239512" y="3794760"/>
            <a:ext cx="1783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500" dirty="0">
                <a:solidFill>
                  <a:srgbClr val="263133"/>
                </a:solidFill>
              </a:rPr>
              <a:t>Bäcker:in, Verkäufer:in, Lernende, Chefin</a:t>
            </a:r>
            <a:endParaRPr lang="de-CH" sz="1500" dirty="0"/>
          </a:p>
        </p:txBody>
      </p:sp>
      <p:sp>
        <p:nvSpPr>
          <p:cNvPr id="16" name="Karte"/>
          <p:cNvSpPr/>
          <p:nvPr/>
        </p:nvSpPr>
        <p:spPr>
          <a:xfrm>
            <a:off x="7333488" y="1783080"/>
            <a:ext cx="2057400" cy="4023360"/>
          </a:xfrm>
          <a:prstGeom prst="roundRect">
            <a:avLst>
              <a:gd name="adj" fmla="val 8000"/>
            </a:avLst>
          </a:prstGeom>
          <a:solidFill>
            <a:srgbClr val="F8F4EC"/>
          </a:solidFill>
          <a:ln w="19050">
            <a:solidFill>
              <a:srgbClr val="2F6F73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1856" y="2011680"/>
            <a:ext cx="731520" cy="73152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470648" y="28346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600" b="1" dirty="0">
                <a:solidFill>
                  <a:srgbClr val="2F6F73"/>
                </a:solidFill>
              </a:rPr>
              <a:t>Wie bleibt alles im Überblick?</a:t>
            </a:r>
            <a:endParaRPr lang="de-CH" sz="1600" dirty="0"/>
          </a:p>
        </p:txBody>
      </p:sp>
      <p:sp>
        <p:nvSpPr>
          <p:cNvPr id="19" name="Text 13"/>
          <p:cNvSpPr txBox="1"/>
          <p:nvPr/>
        </p:nvSpPr>
        <p:spPr>
          <a:xfrm>
            <a:off x="7470648" y="3794760"/>
            <a:ext cx="1783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500" dirty="0">
                <a:solidFill>
                  <a:srgbClr val="263133"/>
                </a:solidFill>
              </a:rPr>
              <a:t>Backplan, Bestellungen, früher Start</a:t>
            </a:r>
            <a:endParaRPr lang="de-CH" sz="1500" dirty="0"/>
          </a:p>
        </p:txBody>
      </p:sp>
      <p:sp>
        <p:nvSpPr>
          <p:cNvPr id="20" name="Karte"/>
          <p:cNvSpPr/>
          <p:nvPr/>
        </p:nvSpPr>
        <p:spPr>
          <a:xfrm>
            <a:off x="9564624" y="1783080"/>
            <a:ext cx="2057400" cy="4023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2F6F73"/>
            </a:solidFill>
            <a:prstDash val="solid"/>
          </a:ln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2992" y="2011680"/>
            <a:ext cx="731520" cy="73152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9701784" y="28346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600" b="1" dirty="0">
                <a:solidFill>
                  <a:srgbClr val="2F6F73"/>
                </a:solidFill>
              </a:rPr>
              <a:t>Wie kommt Geld herein?</a:t>
            </a:r>
            <a:endParaRPr lang="de-CH" sz="1600" dirty="0"/>
          </a:p>
        </p:txBody>
      </p:sp>
      <p:sp>
        <p:nvSpPr>
          <p:cNvPr id="23" name="Text 16"/>
          <p:cNvSpPr txBox="1"/>
          <p:nvPr/>
        </p:nvSpPr>
        <p:spPr>
          <a:xfrm>
            <a:off x="9701784" y="3794760"/>
            <a:ext cx="1783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500" dirty="0">
                <a:solidFill>
                  <a:srgbClr val="263133"/>
                </a:solidFill>
              </a:rPr>
              <a:t>Die Kundschaft bezahlt. Das Geld braucht es für Mehl, Miete und Löhne.</a:t>
            </a:r>
            <a:endParaRPr lang="de-CH" sz="1500" dirty="0"/>
          </a:p>
        </p:txBody>
      </p:sp>
      <p:sp>
        <p:nvSpPr>
          <p:cNvPr id="25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6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7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8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9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2</a:t>
            </a:fld>
            <a:endParaRPr lang="de-CH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Ein Tag mit Bäcker Amir</a:t>
            </a:r>
            <a:endParaRPr lang="de-CH" sz="3400" dirty="0"/>
          </a:p>
        </p:txBody>
      </p:sp>
      <p:sp>
        <p:nvSpPr>
          <p:cNvPr id="3" name="Karte"/>
          <p:cNvSpPr/>
          <p:nvPr/>
        </p:nvSpPr>
        <p:spPr>
          <a:xfrm>
            <a:off x="640080" y="1600200"/>
            <a:ext cx="347472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178308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000" b="1" dirty="0">
                <a:solidFill>
                  <a:srgbClr val="2F6F73"/>
                </a:solidFill>
              </a:rPr>
              <a:t>3.15 Uhr</a:t>
            </a:r>
            <a:endParaRPr lang="de-CH" sz="2000" dirty="0"/>
          </a:p>
        </p:txBody>
      </p:sp>
      <p:pic>
        <p:nvPicPr>
          <p:cNvPr id="5" name="Image 0" descr="Ich selbs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4720" y="1783080"/>
            <a:ext cx="45720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14400" y="233172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700" dirty="0">
                <a:solidFill>
                  <a:srgbClr val="263133"/>
                </a:solidFill>
              </a:rPr>
              <a:t>steht auf, obwohl er müde ist</a:t>
            </a:r>
            <a:endParaRPr lang="de-CH" sz="1700" dirty="0"/>
          </a:p>
        </p:txBody>
      </p:sp>
      <p:sp>
        <p:nvSpPr>
          <p:cNvPr id="7" name="Karte"/>
          <p:cNvSpPr/>
          <p:nvPr/>
        </p:nvSpPr>
        <p:spPr>
          <a:xfrm>
            <a:off x="4361688" y="1600200"/>
            <a:ext cx="347472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636008" y="178308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000" b="1" dirty="0">
                <a:solidFill>
                  <a:srgbClr val="2F6F73"/>
                </a:solidFill>
              </a:rPr>
              <a:t>4.00 Uhr</a:t>
            </a:r>
            <a:endParaRPr lang="de-CH" sz="2000" dirty="0"/>
          </a:p>
        </p:txBody>
      </p:sp>
      <p:pic>
        <p:nvPicPr>
          <p:cNvPr id="9" name="Image 1" descr="Körper &amp; Händ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6328" y="1783080"/>
            <a:ext cx="457200" cy="457200"/>
          </a:xfrm>
          <a:prstGeom prst="rect">
            <a:avLst/>
          </a:prstGeom>
        </p:spPr>
      </p:pic>
      <p:pic>
        <p:nvPicPr>
          <p:cNvPr id="10" name="Image 2" descr="Natur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7688" y="1783080"/>
            <a:ext cx="457200" cy="45720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636008" y="233172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700" dirty="0">
                <a:solidFill>
                  <a:srgbClr val="263133"/>
                </a:solidFill>
              </a:rPr>
              <a:t>prüft, ob der Teig aufgegangen ist</a:t>
            </a:r>
            <a:endParaRPr lang="de-CH" sz="1700" dirty="0"/>
          </a:p>
        </p:txBody>
      </p:sp>
      <p:sp>
        <p:nvSpPr>
          <p:cNvPr id="12" name="Karte"/>
          <p:cNvSpPr/>
          <p:nvPr/>
        </p:nvSpPr>
        <p:spPr>
          <a:xfrm>
            <a:off x="8083296" y="1600200"/>
            <a:ext cx="347472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13" name="Text 8"/>
          <p:cNvSpPr txBox="1"/>
          <p:nvPr/>
        </p:nvSpPr>
        <p:spPr>
          <a:xfrm>
            <a:off x="8357616" y="178308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000" b="1" dirty="0">
                <a:solidFill>
                  <a:srgbClr val="2F6F73"/>
                </a:solidFill>
              </a:rPr>
              <a:t>4.30 Uhr</a:t>
            </a:r>
            <a:endParaRPr lang="de-CH" sz="2000" dirty="0"/>
          </a:p>
        </p:txBody>
      </p:sp>
      <p:pic>
        <p:nvPicPr>
          <p:cNvPr id="14" name="Image 3" descr="Körper &amp; Händ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7936" y="1783080"/>
            <a:ext cx="457200" cy="457200"/>
          </a:xfrm>
          <a:prstGeom prst="rect">
            <a:avLst/>
          </a:prstGeom>
        </p:spPr>
      </p:pic>
      <p:pic>
        <p:nvPicPr>
          <p:cNvPr id="15" name="Image 4" descr="Sprach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9296" y="1783080"/>
            <a:ext cx="457200" cy="45720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8357616" y="233172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700" dirty="0">
                <a:solidFill>
                  <a:srgbClr val="263133"/>
                </a:solidFill>
              </a:rPr>
              <a:t>formt Zöpfe und erklärt dem Lernenden, wie es geht</a:t>
            </a:r>
            <a:endParaRPr lang="de-CH" sz="1700" dirty="0"/>
          </a:p>
        </p:txBody>
      </p:sp>
      <p:sp>
        <p:nvSpPr>
          <p:cNvPr id="17" name="Karte"/>
          <p:cNvSpPr/>
          <p:nvPr/>
        </p:nvSpPr>
        <p:spPr>
          <a:xfrm>
            <a:off x="640080" y="3886200"/>
            <a:ext cx="347472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18" name="Text 11"/>
          <p:cNvSpPr txBox="1"/>
          <p:nvPr/>
        </p:nvSpPr>
        <p:spPr>
          <a:xfrm>
            <a:off x="914400" y="406908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000" b="1" dirty="0">
                <a:solidFill>
                  <a:srgbClr val="2F6F73"/>
                </a:solidFill>
              </a:rPr>
              <a:t>6.00 Uhr</a:t>
            </a:r>
            <a:endParaRPr lang="de-CH" sz="2000" dirty="0"/>
          </a:p>
        </p:txBody>
      </p:sp>
      <p:pic>
        <p:nvPicPr>
          <p:cNvPr id="19" name="Image 5" descr="Knobeln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4720" y="4069080"/>
            <a:ext cx="457200" cy="457200"/>
          </a:xfrm>
          <a:prstGeom prst="rect">
            <a:avLst/>
          </a:prstGeom>
        </p:spPr>
      </p:pic>
      <p:pic>
        <p:nvPicPr>
          <p:cNvPr id="20" name="Image 6" descr="Miteinander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6080" y="4069080"/>
            <a:ext cx="457200" cy="457200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914400" y="461772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700" dirty="0">
                <a:solidFill>
                  <a:srgbClr val="263133"/>
                </a:solidFill>
              </a:rPr>
              <a:t>Dinkelbrot ist gefragt. Backt er mehr?</a:t>
            </a:r>
            <a:endParaRPr lang="de-CH" sz="1700" dirty="0"/>
          </a:p>
        </p:txBody>
      </p:sp>
      <p:sp>
        <p:nvSpPr>
          <p:cNvPr id="22" name="Karte"/>
          <p:cNvSpPr/>
          <p:nvPr/>
        </p:nvSpPr>
        <p:spPr>
          <a:xfrm>
            <a:off x="4361688" y="3886200"/>
            <a:ext cx="347472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23" name="Text 14"/>
          <p:cNvSpPr txBox="1"/>
          <p:nvPr/>
        </p:nvSpPr>
        <p:spPr>
          <a:xfrm>
            <a:off x="4636008" y="406908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000" b="1" dirty="0">
                <a:solidFill>
                  <a:srgbClr val="2F6F73"/>
                </a:solidFill>
              </a:rPr>
              <a:t>9.30 Uhr</a:t>
            </a:r>
            <a:endParaRPr lang="de-CH" sz="2000" dirty="0"/>
          </a:p>
        </p:txBody>
      </p:sp>
      <p:pic>
        <p:nvPicPr>
          <p:cNvPr id="24" name="Image 7" descr="Knobeln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6328" y="4069080"/>
            <a:ext cx="457200" cy="457200"/>
          </a:xfrm>
          <a:prstGeom prst="rect">
            <a:avLst/>
          </a:prstGeom>
        </p:spPr>
      </p:pic>
      <p:sp>
        <p:nvSpPr>
          <p:cNvPr id="25" name="Text 15"/>
          <p:cNvSpPr txBox="1"/>
          <p:nvPr/>
        </p:nvSpPr>
        <p:spPr>
          <a:xfrm>
            <a:off x="4636008" y="461772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700" dirty="0">
                <a:solidFill>
                  <a:srgbClr val="263133"/>
                </a:solidFill>
              </a:rPr>
              <a:t>Mehl fehlt, also bestellt er nach</a:t>
            </a:r>
            <a:endParaRPr lang="de-CH" sz="1700" dirty="0"/>
          </a:p>
        </p:txBody>
      </p:sp>
      <p:sp>
        <p:nvSpPr>
          <p:cNvPr id="26" name="Karte"/>
          <p:cNvSpPr/>
          <p:nvPr/>
        </p:nvSpPr>
        <p:spPr>
          <a:xfrm>
            <a:off x="8083296" y="3886200"/>
            <a:ext cx="347472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27" name="Text 17"/>
          <p:cNvSpPr txBox="1"/>
          <p:nvPr/>
        </p:nvSpPr>
        <p:spPr>
          <a:xfrm>
            <a:off x="8357616" y="406908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000" b="1" dirty="0">
                <a:solidFill>
                  <a:srgbClr val="2F6F73"/>
                </a:solidFill>
              </a:rPr>
              <a:t>11.00 Uhr</a:t>
            </a:r>
            <a:endParaRPr lang="de-CH" sz="2000" dirty="0"/>
          </a:p>
        </p:txBody>
      </p:sp>
      <p:pic>
        <p:nvPicPr>
          <p:cNvPr id="28" name="Image 8" descr="Ich selbst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17936" y="4069080"/>
            <a:ext cx="457200" cy="457200"/>
          </a:xfrm>
          <a:prstGeom prst="rect">
            <a:avLst/>
          </a:prstGeom>
        </p:spPr>
      </p:pic>
      <p:sp>
        <p:nvSpPr>
          <p:cNvPr id="29" name="Text 18"/>
          <p:cNvSpPr txBox="1"/>
          <p:nvPr/>
        </p:nvSpPr>
        <p:spPr>
          <a:xfrm>
            <a:off x="8357616" y="461772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700" dirty="0">
                <a:solidFill>
                  <a:srgbClr val="263133"/>
                </a:solidFill>
              </a:rPr>
              <a:t>Feierabend</a:t>
            </a:r>
            <a:endParaRPr lang="de-CH" sz="1700" dirty="0"/>
          </a:p>
        </p:txBody>
      </p:sp>
      <p:sp>
        <p:nvSpPr>
          <p:cNvPr id="31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32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33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34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35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3</a:t>
            </a:fld>
            <a:endParaRPr lang="de-CH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Euer Auftrag</a:t>
            </a:r>
            <a:endParaRPr lang="de-CH" sz="3400" dirty="0"/>
          </a:p>
        </p:txBody>
      </p:sp>
      <p:sp>
        <p:nvSpPr>
          <p:cNvPr id="3" name="Untertitel"/>
          <p:cNvSpPr txBox="1"/>
          <p:nvPr/>
        </p:nvSpPr>
        <p:spPr>
          <a:xfrm>
            <a:off x="548640" y="1069848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Das muss in eurem Modell sichtbar sein</a:t>
            </a:r>
            <a:endParaRPr lang="de-CH" sz="1800" dirty="0"/>
          </a:p>
        </p:txBody>
      </p:sp>
      <p:sp>
        <p:nvSpPr>
          <p:cNvPr id="4" name="Nummer 1"/>
          <p:cNvSpPr/>
          <p:nvPr/>
        </p:nvSpPr>
        <p:spPr>
          <a:xfrm>
            <a:off x="640080" y="182880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828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1</a:t>
            </a:r>
            <a:endParaRPr lang="de-CH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71907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Der Ort der Arbeit (Räume, Werkstatt, Laden oder Büro)</a:t>
            </a:r>
            <a:endParaRPr lang="de-CH" sz="2100" dirty="0"/>
          </a:p>
        </p:txBody>
      </p:sp>
      <p:sp>
        <p:nvSpPr>
          <p:cNvPr id="7" name="Nummer 2"/>
          <p:cNvSpPr/>
          <p:nvPr/>
        </p:nvSpPr>
        <p:spPr>
          <a:xfrm>
            <a:off x="640080" y="2670048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2</a:t>
            </a:r>
            <a:endParaRPr lang="de-CH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1417320" y="2560320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Mindestens 2 Personen mit Namen und Beruf</a:t>
            </a:r>
            <a:endParaRPr lang="de-CH" sz="2100" dirty="0"/>
          </a:p>
        </p:txBody>
      </p:sp>
      <p:sp>
        <p:nvSpPr>
          <p:cNvPr id="10" name="Nummer 3"/>
          <p:cNvSpPr/>
          <p:nvPr/>
        </p:nvSpPr>
        <p:spPr>
          <a:xfrm>
            <a:off x="640080" y="3511296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080" y="351129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3</a:t>
            </a:r>
            <a:endParaRPr lang="de-CH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1417320" y="3401568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Die Arbeitsschritte vorher, während und danach</a:t>
            </a:r>
            <a:endParaRPr lang="de-CH" sz="2100" dirty="0"/>
          </a:p>
        </p:txBody>
      </p:sp>
      <p:sp>
        <p:nvSpPr>
          <p:cNvPr id="13" name="Nummer 4"/>
          <p:cNvSpPr/>
          <p:nvPr/>
        </p:nvSpPr>
        <p:spPr>
          <a:xfrm>
            <a:off x="640080" y="4352544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0080" y="435254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4</a:t>
            </a:r>
            <a:endParaRPr lang="de-CH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1417320" y="4242816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Wer hilft wem? Zeigt es mit Pfeilen oder Fäden.</a:t>
            </a:r>
            <a:endParaRPr lang="de-CH" sz="2100" dirty="0"/>
          </a:p>
        </p:txBody>
      </p:sp>
      <p:sp>
        <p:nvSpPr>
          <p:cNvPr id="16" name="Nummer 5"/>
          <p:cNvSpPr/>
          <p:nvPr/>
        </p:nvSpPr>
        <p:spPr>
          <a:xfrm>
            <a:off x="640080" y="5193792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0080" y="519379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5</a:t>
            </a:r>
            <a:endParaRPr lang="de-CH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417320" y="5084064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Das, was die Kundschaft am Schluss bekommt</a:t>
            </a:r>
            <a:endParaRPr lang="de-CH" sz="2100" dirty="0"/>
          </a:p>
        </p:txBody>
      </p:sp>
      <p:sp>
        <p:nvSpPr>
          <p:cNvPr id="20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1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2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3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4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4</a:t>
            </a:fld>
            <a:endParaRPr lang="de-CH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So kann es aussehen</a:t>
            </a:r>
            <a:endParaRPr lang="de-CH" sz="3400" dirty="0"/>
          </a:p>
        </p:txBody>
      </p:sp>
      <p:sp>
        <p:nvSpPr>
          <p:cNvPr id="3" name="Untertitel"/>
          <p:cNvSpPr txBox="1"/>
          <p:nvPr/>
        </p:nvSpPr>
        <p:spPr>
          <a:xfrm>
            <a:off x="548640" y="1069848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Modelle aus früheren Klassen</a:t>
            </a:r>
            <a:endParaRPr lang="de-CH" sz="1800" dirty="0"/>
          </a:p>
        </p:txBody>
      </p:sp>
      <p:pic>
        <p:nvPicPr>
          <p:cNvPr id="4" name="Image 0" descr="Lego-Betrieb mit Jobtafe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691640"/>
            <a:ext cx="2807208" cy="37429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5507736"/>
            <a:ext cx="28072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i="1" dirty="0">
                <a:solidFill>
                  <a:srgbClr val="6B6B6B"/>
                </a:solidFill>
              </a:rPr>
              <a:t>Lego-Betrieb mit Jobtafel</a:t>
            </a:r>
            <a:endParaRPr lang="de-CH" sz="1300" dirty="0"/>
          </a:p>
        </p:txBody>
      </p:sp>
      <p:pic>
        <p:nvPicPr>
          <p:cNvPr id="6" name="Image 1" descr="Auto-Showroom mit Büro, Lager und Werkstat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4260" y="1691640"/>
            <a:ext cx="4998720" cy="374904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3602736" y="5513832"/>
            <a:ext cx="50017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i="1" dirty="0">
                <a:solidFill>
                  <a:srgbClr val="6B6B6B"/>
                </a:solidFill>
              </a:rPr>
              <a:t>Auto-Showroom mit Büro, Lager und Werkstatt</a:t>
            </a:r>
            <a:endParaRPr lang="de-CH" sz="1300" dirty="0"/>
          </a:p>
        </p:txBody>
      </p:sp>
      <p:pic>
        <p:nvPicPr>
          <p:cNvPr id="8" name="Image 2" descr="Bauen in der Grupp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9952" y="1691640"/>
            <a:ext cx="2807208" cy="3746672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8759952" y="5511464"/>
            <a:ext cx="28072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i="1" dirty="0">
                <a:solidFill>
                  <a:srgbClr val="6B6B6B"/>
                </a:solidFill>
              </a:rPr>
              <a:t>Bauen in der Gruppe</a:t>
            </a:r>
            <a:endParaRPr lang="de-CH" sz="1300" dirty="0"/>
          </a:p>
        </p:txBody>
      </p:sp>
      <p:sp>
        <p:nvSpPr>
          <p:cNvPr id="11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2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3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4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5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5</a:t>
            </a:fld>
            <a:endParaRPr lang="de-CH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So läuft die Doppellektion</a:t>
            </a:r>
            <a:endParaRPr lang="de-CH" sz="3400" dirty="0"/>
          </a:p>
        </p:txBody>
      </p:sp>
      <p:sp>
        <p:nvSpPr>
          <p:cNvPr id="3" name="Karte"/>
          <p:cNvSpPr/>
          <p:nvPr/>
        </p:nvSpPr>
        <p:spPr>
          <a:xfrm>
            <a:off x="640080" y="2377440"/>
            <a:ext cx="1691640" cy="2194560"/>
          </a:xfrm>
          <a:prstGeom prst="roundRect">
            <a:avLst>
              <a:gd name="adj" fmla="val 9730"/>
            </a:avLst>
          </a:prstGeom>
          <a:solidFill>
            <a:srgbClr val="FFFFFF"/>
          </a:solidFill>
          <a:ln w="19050">
            <a:solidFill>
              <a:srgbClr val="2F6F7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2606040"/>
            <a:ext cx="1691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30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10'</a:t>
            </a:r>
            <a:endParaRPr lang="de-CH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429000"/>
            <a:ext cx="150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600" dirty="0">
                <a:solidFill>
                  <a:srgbClr val="263133"/>
                </a:solidFill>
              </a:rPr>
              <a:t>Einführung</a:t>
            </a:r>
            <a:endParaRPr lang="de-CH" sz="1600" dirty="0"/>
          </a:p>
        </p:txBody>
      </p:sp>
      <p:sp>
        <p:nvSpPr>
          <p:cNvPr id="6" name="Karte"/>
          <p:cNvSpPr/>
          <p:nvPr/>
        </p:nvSpPr>
        <p:spPr>
          <a:xfrm>
            <a:off x="2496312" y="2377440"/>
            <a:ext cx="1691640" cy="2194560"/>
          </a:xfrm>
          <a:prstGeom prst="roundRect">
            <a:avLst>
              <a:gd name="adj" fmla="val 9730"/>
            </a:avLst>
          </a:prstGeom>
          <a:solidFill>
            <a:srgbClr val="FFFFFF"/>
          </a:solidFill>
          <a:ln w="19050">
            <a:solidFill>
              <a:srgbClr val="2F6F7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496312" y="2606040"/>
            <a:ext cx="1691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30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10'</a:t>
            </a:r>
            <a:endParaRPr lang="de-CH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2587752" y="3429000"/>
            <a:ext cx="150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600" dirty="0">
                <a:solidFill>
                  <a:srgbClr val="263133"/>
                </a:solidFill>
              </a:rPr>
              <a:t>Betriebs-Check</a:t>
            </a:r>
            <a:endParaRPr lang="de-CH" sz="1600" dirty="0"/>
          </a:p>
        </p:txBody>
      </p:sp>
      <p:sp>
        <p:nvSpPr>
          <p:cNvPr id="9" name="Karte"/>
          <p:cNvSpPr/>
          <p:nvPr/>
        </p:nvSpPr>
        <p:spPr>
          <a:xfrm>
            <a:off x="4352544" y="2377440"/>
            <a:ext cx="1691640" cy="2194560"/>
          </a:xfrm>
          <a:prstGeom prst="roundRect">
            <a:avLst>
              <a:gd name="adj" fmla="val 9730"/>
            </a:avLst>
          </a:prstGeom>
          <a:solidFill>
            <a:srgbClr val="E1ECEC"/>
          </a:solidFill>
          <a:ln w="19050">
            <a:solidFill>
              <a:srgbClr val="2F6F7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352544" y="2606040"/>
            <a:ext cx="1691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30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30'</a:t>
            </a:r>
            <a:endParaRPr lang="de-CH" sz="3000" dirty="0"/>
          </a:p>
        </p:txBody>
      </p:sp>
      <p:sp>
        <p:nvSpPr>
          <p:cNvPr id="11" name="Text 9"/>
          <p:cNvSpPr txBox="1"/>
          <p:nvPr/>
        </p:nvSpPr>
        <p:spPr>
          <a:xfrm>
            <a:off x="4443984" y="3429000"/>
            <a:ext cx="150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600" dirty="0">
                <a:solidFill>
                  <a:srgbClr val="263133"/>
                </a:solidFill>
              </a:rPr>
              <a:t>Bauen</a:t>
            </a:r>
            <a:endParaRPr lang="de-CH" sz="1600" dirty="0"/>
          </a:p>
        </p:txBody>
      </p:sp>
      <p:sp>
        <p:nvSpPr>
          <p:cNvPr id="12" name="Karte"/>
          <p:cNvSpPr/>
          <p:nvPr/>
        </p:nvSpPr>
        <p:spPr>
          <a:xfrm>
            <a:off x="6208776" y="2377440"/>
            <a:ext cx="1691640" cy="2194560"/>
          </a:xfrm>
          <a:prstGeom prst="roundRect">
            <a:avLst>
              <a:gd name="adj" fmla="val 9730"/>
            </a:avLst>
          </a:prstGeom>
          <a:solidFill>
            <a:srgbClr val="FFFFFF"/>
          </a:solidFill>
          <a:ln w="19050">
            <a:solidFill>
              <a:srgbClr val="2F6F7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08776" y="2606040"/>
            <a:ext cx="1691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30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15'</a:t>
            </a:r>
            <a:endParaRPr lang="de-CH" sz="3000" dirty="0"/>
          </a:p>
        </p:txBody>
      </p:sp>
      <p:sp>
        <p:nvSpPr>
          <p:cNvPr id="14" name="Text 12"/>
          <p:cNvSpPr txBox="1"/>
          <p:nvPr/>
        </p:nvSpPr>
        <p:spPr>
          <a:xfrm>
            <a:off x="6300216" y="3429000"/>
            <a:ext cx="150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600" dirty="0">
                <a:solidFill>
                  <a:srgbClr val="263133"/>
                </a:solidFill>
              </a:rPr>
              <a:t>Ein Tag im Betrieb</a:t>
            </a:r>
            <a:endParaRPr lang="de-CH" sz="1600" dirty="0"/>
          </a:p>
        </p:txBody>
      </p:sp>
      <p:sp>
        <p:nvSpPr>
          <p:cNvPr id="15" name="Karte"/>
          <p:cNvSpPr/>
          <p:nvPr/>
        </p:nvSpPr>
        <p:spPr>
          <a:xfrm>
            <a:off x="8065008" y="2377440"/>
            <a:ext cx="1691640" cy="2194560"/>
          </a:xfrm>
          <a:prstGeom prst="roundRect">
            <a:avLst>
              <a:gd name="adj" fmla="val 9730"/>
            </a:avLst>
          </a:prstGeom>
          <a:solidFill>
            <a:srgbClr val="FFFFFF"/>
          </a:solidFill>
          <a:ln w="19050">
            <a:solidFill>
              <a:srgbClr val="2F6F7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065008" y="2606040"/>
            <a:ext cx="1691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30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20'</a:t>
            </a:r>
            <a:endParaRPr lang="de-CH" sz="3000" dirty="0"/>
          </a:p>
        </p:txBody>
      </p:sp>
      <p:sp>
        <p:nvSpPr>
          <p:cNvPr id="17" name="Text 15"/>
          <p:cNvSpPr txBox="1"/>
          <p:nvPr/>
        </p:nvSpPr>
        <p:spPr>
          <a:xfrm>
            <a:off x="8156448" y="3429000"/>
            <a:ext cx="150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600" dirty="0">
                <a:solidFill>
                  <a:srgbClr val="263133"/>
                </a:solidFill>
              </a:rPr>
              <a:t>Präsentation</a:t>
            </a:r>
            <a:endParaRPr lang="de-CH" sz="1600" dirty="0"/>
          </a:p>
        </p:txBody>
      </p:sp>
      <p:sp>
        <p:nvSpPr>
          <p:cNvPr id="18" name="Karte"/>
          <p:cNvSpPr/>
          <p:nvPr/>
        </p:nvSpPr>
        <p:spPr>
          <a:xfrm>
            <a:off x="9921240" y="2377440"/>
            <a:ext cx="1691640" cy="2194560"/>
          </a:xfrm>
          <a:prstGeom prst="roundRect">
            <a:avLst>
              <a:gd name="adj" fmla="val 9730"/>
            </a:avLst>
          </a:prstGeom>
          <a:solidFill>
            <a:srgbClr val="FFFFFF"/>
          </a:solidFill>
          <a:ln w="19050">
            <a:solidFill>
              <a:srgbClr val="2F6F7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9921240" y="2606040"/>
            <a:ext cx="1691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30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5'</a:t>
            </a:r>
            <a:endParaRPr lang="de-CH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10012680" y="3429000"/>
            <a:ext cx="150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600" dirty="0">
                <a:solidFill>
                  <a:srgbClr val="263133"/>
                </a:solidFill>
              </a:rPr>
              <a:t>Aufräumen</a:t>
            </a:r>
            <a:endParaRPr lang="de-CH" sz="1600" dirty="0"/>
          </a:p>
        </p:txBody>
      </p:sp>
      <p:sp>
        <p:nvSpPr>
          <p:cNvPr id="22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3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4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6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6</a:t>
            </a:fld>
            <a:endParaRPr lang="de-CH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Ein Tag im Betrieb</a:t>
            </a:r>
            <a:endParaRPr lang="de-CH" sz="3400" dirty="0"/>
          </a:p>
        </p:txBody>
      </p:sp>
      <p:sp>
        <p:nvSpPr>
          <p:cNvPr id="3" name="Pille"/>
          <p:cNvSpPr/>
          <p:nvPr/>
        </p:nvSpPr>
        <p:spPr>
          <a:xfrm>
            <a:off x="9418320" y="1234440"/>
            <a:ext cx="164592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418320" y="123444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allein · 15'</a:t>
            </a:r>
            <a:endParaRPr lang="de-CH" sz="1400" dirty="0"/>
          </a:p>
        </p:txBody>
      </p:sp>
      <p:sp>
        <p:nvSpPr>
          <p:cNvPr id="5" name="Nummer 1"/>
          <p:cNvSpPr/>
          <p:nvPr/>
        </p:nvSpPr>
        <p:spPr>
          <a:xfrm>
            <a:off x="640080" y="182880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828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1</a:t>
            </a:r>
            <a:endParaRPr lang="de-CH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71907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Wähle eine Person in eurem Modell.</a:t>
            </a:r>
            <a:endParaRPr lang="de-CH" sz="2200" dirty="0"/>
          </a:p>
        </p:txBody>
      </p:sp>
      <p:sp>
        <p:nvSpPr>
          <p:cNvPr id="8" name="Nummer 2"/>
          <p:cNvSpPr/>
          <p:nvPr/>
        </p:nvSpPr>
        <p:spPr>
          <a:xfrm>
            <a:off x="640080" y="278892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2788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2</a:t>
            </a:r>
            <a:endParaRPr lang="de-CH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67919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Schreib ihren Arbeitstag in 6 Schritten mit Uhrzeit auf.</a:t>
            </a:r>
            <a:endParaRPr lang="de-CH" sz="2200" dirty="0"/>
          </a:p>
        </p:txBody>
      </p:sp>
      <p:sp>
        <p:nvSpPr>
          <p:cNvPr id="11" name="Nummer 3"/>
          <p:cNvSpPr/>
          <p:nvPr/>
        </p:nvSpPr>
        <p:spPr>
          <a:xfrm>
            <a:off x="640080" y="374904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" y="37490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3</a:t>
            </a:r>
            <a:endParaRPr lang="de-CH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63931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Welche Fähigkeitsfenster braucht sie dafür? Trag die Nummern ein.</a:t>
            </a:r>
            <a:endParaRPr lang="de-CH" sz="2200" dirty="0"/>
          </a:p>
        </p:txBody>
      </p:sp>
      <p:sp>
        <p:nvSpPr>
          <p:cNvPr id="14" name="Nummer 4"/>
          <p:cNvSpPr/>
          <p:nvPr/>
        </p:nvSpPr>
        <p:spPr>
          <a:xfrm>
            <a:off x="640080" y="470916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0080" y="47091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4</a:t>
            </a:r>
            <a:endParaRPr lang="de-CH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459943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Wofür braucht die Person diese Fähigkeitsfenster besonders?</a:t>
            </a:r>
            <a:endParaRPr lang="de-CH" sz="2200" dirty="0"/>
          </a:p>
        </p:txBody>
      </p:sp>
      <p:sp>
        <p:nvSpPr>
          <p:cNvPr id="18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9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0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1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2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7</a:t>
            </a:fld>
            <a:endParaRPr lang="de-CH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Präsentation</a:t>
            </a:r>
            <a:endParaRPr lang="de-CH" sz="3400" dirty="0"/>
          </a:p>
        </p:txBody>
      </p:sp>
      <p:sp>
        <p:nvSpPr>
          <p:cNvPr id="3" name="Pille"/>
          <p:cNvSpPr/>
          <p:nvPr/>
        </p:nvSpPr>
        <p:spPr>
          <a:xfrm>
            <a:off x="9052560" y="1234440"/>
            <a:ext cx="246888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52560" y="123444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3 Minuten pro Gruppe</a:t>
            </a:r>
            <a:endParaRPr lang="de-CH" sz="1400" dirty="0"/>
          </a:p>
        </p:txBody>
      </p:sp>
      <p:sp>
        <p:nvSpPr>
          <p:cNvPr id="5" name="Nummer 1"/>
          <p:cNvSpPr/>
          <p:nvPr/>
        </p:nvSpPr>
        <p:spPr>
          <a:xfrm>
            <a:off x="640080" y="178308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1</a:t>
            </a:r>
            <a:endParaRPr lang="de-CH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673352"/>
            <a:ext cx="59436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Das ist unser Betrieb …</a:t>
            </a:r>
            <a:endParaRPr lang="de-CH" sz="2100" dirty="0"/>
          </a:p>
        </p:txBody>
      </p:sp>
      <p:sp>
        <p:nvSpPr>
          <p:cNvPr id="8" name="Nummer 2"/>
          <p:cNvSpPr/>
          <p:nvPr/>
        </p:nvSpPr>
        <p:spPr>
          <a:xfrm>
            <a:off x="640080" y="260604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26060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2</a:t>
            </a:r>
            <a:endParaRPr lang="de-CH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496312"/>
            <a:ext cx="59436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Hier entsteht … / Hier bekommt man …</a:t>
            </a:r>
            <a:endParaRPr lang="de-CH" sz="2100" dirty="0"/>
          </a:p>
        </p:txBody>
      </p:sp>
      <p:sp>
        <p:nvSpPr>
          <p:cNvPr id="11" name="Nummer 3"/>
          <p:cNvSpPr/>
          <p:nvPr/>
        </p:nvSpPr>
        <p:spPr>
          <a:xfrm>
            <a:off x="640080" y="342900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" y="34290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3</a:t>
            </a:r>
            <a:endParaRPr lang="de-CH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319272"/>
            <a:ext cx="59436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Diese Personen arbeiten hier …</a:t>
            </a:r>
            <a:endParaRPr lang="de-CH" sz="2100" dirty="0"/>
          </a:p>
        </p:txBody>
      </p:sp>
      <p:sp>
        <p:nvSpPr>
          <p:cNvPr id="14" name="Nummer 4"/>
          <p:cNvSpPr/>
          <p:nvPr/>
        </p:nvSpPr>
        <p:spPr>
          <a:xfrm>
            <a:off x="640080" y="425196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0080" y="42519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4</a:t>
            </a:r>
            <a:endParaRPr lang="de-CH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4142232"/>
            <a:ext cx="59436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So läuft ein Auftrag ab …</a:t>
            </a:r>
            <a:endParaRPr lang="de-CH" sz="2100" dirty="0"/>
          </a:p>
        </p:txBody>
      </p:sp>
      <p:sp>
        <p:nvSpPr>
          <p:cNvPr id="17" name="Nummer 5"/>
          <p:cNvSpPr/>
          <p:nvPr/>
        </p:nvSpPr>
        <p:spPr>
          <a:xfrm>
            <a:off x="640080" y="507492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0080" y="5074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5</a:t>
            </a:r>
            <a:endParaRPr lang="de-CH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1417320" y="4965192"/>
            <a:ext cx="59436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Diese Fähigkeitsfenster braucht es …</a:t>
            </a:r>
            <a:endParaRPr lang="de-CH" sz="2100" dirty="0"/>
          </a:p>
        </p:txBody>
      </p:sp>
      <p:sp>
        <p:nvSpPr>
          <p:cNvPr id="20" name="Karte"/>
          <p:cNvSpPr/>
          <p:nvPr/>
        </p:nvSpPr>
        <p:spPr>
          <a:xfrm>
            <a:off x="7589520" y="1828800"/>
            <a:ext cx="3977640" cy="3291840"/>
          </a:xfrm>
          <a:prstGeom prst="roundRect">
            <a:avLst>
              <a:gd name="adj" fmla="val 5000"/>
            </a:avLst>
          </a:prstGeom>
          <a:solidFill>
            <a:srgbClr val="E1ECEC"/>
          </a:solidFill>
          <a:ln w="25400">
            <a:solidFill>
              <a:srgbClr val="E1ECEC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863840" y="2057400"/>
            <a:ext cx="34747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2200" b="1" dirty="0">
                <a:solidFill>
                  <a:srgbClr val="2F6F73"/>
                </a:solidFill>
              </a:rPr>
              <a:t>Beim Zuhören</a:t>
            </a:r>
            <a:endParaRPr lang="de-CH" sz="2200" dirty="0"/>
          </a:p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</a:rPr>
              <a:t>Welche Fähigkeitsfenster seht ihr in diesem Betrieb?</a:t>
            </a:r>
            <a:endParaRPr lang="de-CH" sz="2200" dirty="0"/>
          </a:p>
        </p:txBody>
      </p:sp>
      <p:sp>
        <p:nvSpPr>
          <p:cNvPr id="23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4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6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7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8</a:t>
            </a:fld>
            <a:endParaRPr lang="de-CH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axisfenster">
  <a:themeElements>
    <a:clrScheme name="Praxisfenster">
      <a:dk1>
        <a:srgbClr val="263133"/>
      </a:dk1>
      <a:lt1>
        <a:srgbClr val="FFFFFF"/>
      </a:lt1>
      <a:dk2>
        <a:srgbClr val="2F6F73"/>
      </a:dk2>
      <a:lt2>
        <a:srgbClr val="F8F4EC"/>
      </a:lt2>
      <a:accent1>
        <a:srgbClr val="2F6F73"/>
      </a:accent1>
      <a:accent2>
        <a:srgbClr val="F4B183"/>
      </a:accent2>
      <a:accent3>
        <a:srgbClr val="F2C14E"/>
      </a:accent3>
      <a:accent4>
        <a:srgbClr val="1E3A5F"/>
      </a:accent4>
      <a:accent5>
        <a:srgbClr val="3F7F4E"/>
      </a:accent5>
      <a:accent6>
        <a:srgbClr val="A8467E"/>
      </a:accent6>
      <a:hlink>
        <a:srgbClr val="2F6F73"/>
      </a:hlink>
      <a:folHlink>
        <a:srgbClr val="1E3A5F"/>
      </a:folHlink>
    </a:clrScheme>
    <a:fontScheme name="Praxisfenster">
      <a:majorFont>
        <a:latin typeface="Quicksan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unito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Praxisfenster 2.4 Betriebserarbeitung</dc:title>
  <dc:subject>PptxGenJS Presentation</dc:subject>
  <dc:creator>Praxisfenster</dc:creator>
  <cp:lastModifiedBy>Praxisfenster</cp:lastModifiedBy>
  <cp:revision>1</cp:revision>
  <dcterms:created xsi:type="dcterms:W3CDTF">2026-10-19T04:40:01Z</dcterms:created>
  <dcterms:modified xsi:type="dcterms:W3CDTF">2026-10-19T04:40:01Z</dcterms:modified>
</cp:coreProperties>
</file>