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Zweiergruppen. Jede Zweiergruppe bekommt ein Paar Bewerbungskarten (12 Paare).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Beispielkarte zeigen, dann jeder Zweiergruppe ein Paar geben.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Blatt «Wen stellen wir ein?» ausfüllen. Es gibt keine falsche Wahl. Die Begründung zählt.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Die Entscheidungen der Gruppen im Feld rechts festhalten (Normalansicht) oder an der Tafel. Darauf achten, ob Gruppen nach Rollenbildern entscheiden, und das kurz ansprechen (NMG.6.2c).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Überleitung zu 2.6 mit Avatar und eigenen Fähigkeitsfenstern für den Betriebsbesuch.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F_TITEL">
    <p:bg>
      <p:bgPr>
        <a:solidFill>
          <a:srgbClr val="2F6F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143000"/>
            <a:ext cx="1463040" cy="11704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22960" y="61722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200" dirty="0">
                <a:solidFill>
                  <a:srgbClr val="FFFFF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Praxisfenster · Ein Blick in die Arbeitswelt. Ein Schritt für mich.</a:t>
            </a:r>
            <a:endParaRPr lang="de-CH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F_INHALT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18520" y="384048"/>
            <a:ext cx="713232" cy="566928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7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8" name="Text 0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000" dirty="0">
                <a:solidFill>
                  <a:srgbClr val="2F6F7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Praxisfenster · Modul 2.5</a:t>
            </a:r>
            <a:endParaRPr lang="de-CH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1003</a:t>
            </a:fld>
            <a:endParaRPr lang="de-C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null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697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000" b="1" dirty="0">
                <a:solidFill>
                  <a:srgbClr val="F2C14E"/>
                </a:solidFill>
              </a:rPr>
              <a:t>Modul 2.5 · Teil 2 · Ich im Betrieb</a:t>
            </a:r>
            <a:endParaRPr lang="de-CH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15468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5400" b="1" dirty="0">
                <a:solidFill>
                  <a:srgbClr val="FFFFFF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Bewerbung und Casting</a:t>
            </a:r>
            <a:endParaRPr lang="de-CH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4348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FFFFFF"/>
                </a:solidFill>
              </a:rPr>
              <a:t>Ihr seid das Auswahlteam</a:t>
            </a:r>
            <a:endParaRPr lang="de-CH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Eine Bewerbungskarte</a:t>
            </a:r>
            <a:endParaRPr lang="de-CH" sz="3400" dirty="0"/>
          </a:p>
        </p:txBody>
      </p:sp>
      <p:sp>
        <p:nvSpPr>
          <p:cNvPr id="3" name="Karte"/>
          <p:cNvSpPr/>
          <p:nvPr/>
        </p:nvSpPr>
        <p:spPr>
          <a:xfrm>
            <a:off x="640080" y="1600200"/>
            <a:ext cx="5120640" cy="438912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25400">
            <a:solidFill>
              <a:srgbClr val="2F6F7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178308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000" b="1" dirty="0">
                <a:solidFill>
                  <a:srgbClr val="2F6F73"/>
                </a:solidFill>
              </a:rPr>
              <a:t>Elif</a:t>
            </a:r>
            <a:pPr indent="0" marL="0">
              <a:buNone/>
            </a:pPr>
            <a:r>
              <a:rPr lang="de-CH" sz="2200" dirty="0">
                <a:solidFill>
                  <a:srgbClr val="1E3A5F"/>
                </a:solidFill>
              </a:rPr>
              <a:t>, 15</a:t>
            </a:r>
            <a:endParaRPr lang="de-CH" sz="3000" dirty="0"/>
          </a:p>
        </p:txBody>
      </p:sp>
      <p:pic>
        <p:nvPicPr>
          <p:cNvPr id="5" name="Image 0" descr="Sprach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6240" y="1828800"/>
            <a:ext cx="548640" cy="548640"/>
          </a:xfrm>
          <a:prstGeom prst="rect">
            <a:avLst/>
          </a:prstGeom>
        </p:spPr>
      </p:pic>
      <p:pic>
        <p:nvPicPr>
          <p:cNvPr id="6" name="Image 1" descr="Miteinande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0" y="1828800"/>
            <a:ext cx="548640" cy="54864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914400" y="2560320"/>
            <a:ext cx="457200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1800" b="1" dirty="0">
                <a:solidFill>
                  <a:srgbClr val="1E3A5F"/>
                </a:solidFill>
              </a:rPr>
              <a:t>Das kann ich gut:</a:t>
            </a:r>
            <a:endParaRPr lang="de-CH" sz="1800" dirty="0"/>
          </a:p>
          <a:p>
            <a:pPr indent="0" marL="0">
              <a:buNone/>
            </a:pPr>
            <a:r>
              <a:rPr lang="de-CH" sz="1800" dirty="0">
                <a:solidFill>
                  <a:srgbClr val="263133"/>
                </a:solidFill>
              </a:rPr>
              <a:t>• erklärt Dinge so, dass andere sie verstehen</a:t>
            </a:r>
            <a:endParaRPr lang="de-CH" sz="1800" dirty="0"/>
          </a:p>
          <a:p>
            <a:pPr indent="0" marL="0">
              <a:buNone/>
            </a:pPr>
            <a:r>
              <a:rPr lang="de-CH" sz="1800" dirty="0">
                <a:solidFill>
                  <a:srgbClr val="263133"/>
                </a:solidFill>
              </a:rPr>
              <a:t>• geht freundlich auf fremde Menschen zu</a:t>
            </a:r>
            <a:endParaRPr lang="de-CH" sz="1800" dirty="0"/>
          </a:p>
          <a:p>
            <a:pPr indent="0" marL="0">
              <a:buNone/>
            </a:pPr>
            <a:r>
              <a:rPr lang="de-CH" sz="800" dirty="0">
                <a:solidFill>
                  <a:srgbClr val="263133"/>
                </a:solidFill>
              </a:rPr>
              <a:t> </a:t>
            </a:r>
            <a:endParaRPr lang="de-CH" sz="1800" dirty="0"/>
          </a:p>
          <a:p>
            <a:pPr indent="0" marL="0">
              <a:buNone/>
            </a:pPr>
            <a:r>
              <a:rPr lang="de-CH" sz="1800" b="1" dirty="0">
                <a:solidFill>
                  <a:srgbClr val="1E3A5F"/>
                </a:solidFill>
              </a:rPr>
              <a:t>Darin will ich besser werden:</a:t>
            </a:r>
            <a:endParaRPr lang="de-CH" sz="1800" dirty="0"/>
          </a:p>
          <a:p>
            <a:pPr indent="0" marL="0">
              <a:buNone/>
            </a:pPr>
            <a:r>
              <a:rPr lang="de-CH" sz="1800" dirty="0">
                <a:solidFill>
                  <a:srgbClr val="263133"/>
                </a:solidFill>
              </a:rPr>
              <a:t>Ordnung halten, wenn viel los ist</a:t>
            </a:r>
            <a:endParaRPr lang="de-CH" sz="1800" dirty="0"/>
          </a:p>
          <a:p>
            <a:pPr indent="0" marL="0">
              <a:buNone/>
            </a:pPr>
            <a:r>
              <a:rPr lang="de-CH" sz="800" dirty="0">
                <a:solidFill>
                  <a:srgbClr val="263133"/>
                </a:solidFill>
              </a:rPr>
              <a:t> </a:t>
            </a:r>
            <a:endParaRPr lang="de-CH" sz="1800" dirty="0"/>
          </a:p>
          <a:p>
            <a:pPr indent="0" marL="0">
              <a:buNone/>
            </a:pPr>
            <a:r>
              <a:rPr lang="de-CH" sz="1500" i="1" dirty="0">
                <a:solidFill>
                  <a:srgbClr val="6B6B6B"/>
                </a:solidFill>
              </a:rPr>
              <a:t>«Elif bringt die ganze Klasse zum Mitmachen», sagt ihre Lehrerin.</a:t>
            </a:r>
            <a:endParaRPr lang="de-CH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6309360" y="1783080"/>
            <a:ext cx="521208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de-CH" sz="2200" b="1" dirty="0">
                <a:solidFill>
                  <a:srgbClr val="2F6F73"/>
                </a:solidFill>
              </a:rPr>
              <a:t>So ist eine Bewerbungskarte aufgebaut</a:t>
            </a:r>
            <a:endParaRPr lang="de-CH" sz="2000" dirty="0"/>
          </a:p>
          <a:p>
            <a:pPr indent="0" marL="0">
              <a:spcAft>
                <a:spcPts val="600"/>
              </a:spcAft>
              <a:buNone/>
            </a:pPr>
            <a:r>
              <a:rPr lang="de-CH" sz="1000" dirty="0">
                <a:solidFill>
                  <a:srgbClr val="263133"/>
                </a:solidFill>
              </a:rPr>
              <a:t> </a:t>
            </a:r>
            <a:endParaRPr lang="de-CH" sz="2000" dirty="0"/>
          </a:p>
          <a:p>
            <a:pPr indent="0" marL="0">
              <a:spcAft>
                <a:spcPts val="600"/>
              </a:spcAft>
              <a:buNone/>
            </a:pPr>
            <a:r>
              <a:rPr lang="de-CH" sz="2000" dirty="0">
                <a:solidFill>
                  <a:srgbClr val="263133"/>
                </a:solidFill>
              </a:rPr>
              <a:t>Name und Alter</a:t>
            </a:r>
            <a:endParaRPr lang="de-CH" sz="2000" dirty="0"/>
          </a:p>
          <a:p>
            <a:pPr indent="0" marL="0">
              <a:spcAft>
                <a:spcPts val="600"/>
              </a:spcAft>
              <a:buNone/>
            </a:pPr>
            <a:r>
              <a:rPr lang="de-CH" sz="2000" dirty="0">
                <a:solidFill>
                  <a:srgbClr val="263133"/>
                </a:solidFill>
              </a:rPr>
              <a:t>zwei Fähigkeitsfenster, die die Person stark mitbringt</a:t>
            </a:r>
            <a:endParaRPr lang="de-CH" sz="2000" dirty="0"/>
          </a:p>
          <a:p>
            <a:pPr indent="0" marL="0">
              <a:spcAft>
                <a:spcPts val="600"/>
              </a:spcAft>
              <a:buNone/>
            </a:pPr>
            <a:r>
              <a:rPr lang="de-CH" sz="2000" dirty="0">
                <a:solidFill>
                  <a:srgbClr val="263133"/>
                </a:solidFill>
              </a:rPr>
              <a:t>was sie gut kann</a:t>
            </a:r>
            <a:endParaRPr lang="de-CH" sz="2000" dirty="0"/>
          </a:p>
          <a:p>
            <a:pPr indent="0" marL="0">
              <a:spcAft>
                <a:spcPts val="600"/>
              </a:spcAft>
              <a:buNone/>
            </a:pPr>
            <a:r>
              <a:rPr lang="de-CH" sz="2000" dirty="0">
                <a:solidFill>
                  <a:srgbClr val="263133"/>
                </a:solidFill>
              </a:rPr>
              <a:t>worin sie besser werden will</a:t>
            </a:r>
            <a:endParaRPr lang="de-CH" sz="2000" dirty="0"/>
          </a:p>
          <a:p>
            <a:pPr indent="0" marL="0">
              <a:spcAft>
                <a:spcPts val="600"/>
              </a:spcAft>
              <a:buNone/>
            </a:pPr>
            <a:r>
              <a:rPr lang="de-CH" sz="2000" dirty="0">
                <a:solidFill>
                  <a:srgbClr val="263133"/>
                </a:solidFill>
              </a:rPr>
              <a:t>was andere über sie sagen</a:t>
            </a:r>
            <a:endParaRPr lang="de-CH" sz="2000" dirty="0"/>
          </a:p>
        </p:txBody>
      </p:sp>
      <p:sp>
        <p:nvSpPr>
          <p:cNvPr id="10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1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2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3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4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2</a:t>
            </a:fld>
            <a:endParaRPr lang="de-CH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So entscheidet ihr</a:t>
            </a:r>
            <a:endParaRPr lang="de-CH" sz="3400" dirty="0"/>
          </a:p>
        </p:txBody>
      </p:sp>
      <p:sp>
        <p:nvSpPr>
          <p:cNvPr id="3" name="Pille"/>
          <p:cNvSpPr/>
          <p:nvPr/>
        </p:nvSpPr>
        <p:spPr>
          <a:xfrm>
            <a:off x="9418320" y="1234440"/>
            <a:ext cx="1645920" cy="384048"/>
          </a:xfrm>
          <a:prstGeom prst="roundRect">
            <a:avLst>
              <a:gd name="adj" fmla="val 50000"/>
            </a:avLst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418320" y="123444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400" b="1" dirty="0">
                <a:solidFill>
                  <a:srgbClr val="1E3A5F"/>
                </a:solidFill>
              </a:rPr>
              <a:t>zu zweit · 12'</a:t>
            </a:r>
            <a:endParaRPr lang="de-CH" sz="1400" dirty="0"/>
          </a:p>
        </p:txBody>
      </p:sp>
      <p:sp>
        <p:nvSpPr>
          <p:cNvPr id="5" name="Nummer 1"/>
          <p:cNvSpPr/>
          <p:nvPr/>
        </p:nvSpPr>
        <p:spPr>
          <a:xfrm>
            <a:off x="640080" y="182880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8288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1</a:t>
            </a:r>
            <a:endParaRPr lang="de-CH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71907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dirty="0">
                <a:solidFill>
                  <a:srgbClr val="263133"/>
                </a:solidFill>
              </a:rPr>
              <a:t>Was macht die Person bei uns? Welche Fähigkeitsfenster braucht die Stelle?</a:t>
            </a:r>
            <a:endParaRPr lang="de-CH" sz="2100" dirty="0"/>
          </a:p>
        </p:txBody>
      </p:sp>
      <p:sp>
        <p:nvSpPr>
          <p:cNvPr id="8" name="Nummer 2"/>
          <p:cNvSpPr/>
          <p:nvPr/>
        </p:nvSpPr>
        <p:spPr>
          <a:xfrm>
            <a:off x="640080" y="278892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2788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2</a:t>
            </a:r>
            <a:endParaRPr lang="de-CH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267919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dirty="0">
                <a:solidFill>
                  <a:srgbClr val="263133"/>
                </a:solidFill>
              </a:rPr>
              <a:t>Welche Fähigkeitsfenster bringen die beiden mit?</a:t>
            </a:r>
            <a:endParaRPr lang="de-CH" sz="2100" dirty="0"/>
          </a:p>
        </p:txBody>
      </p:sp>
      <p:sp>
        <p:nvSpPr>
          <p:cNvPr id="11" name="Nummer 3"/>
          <p:cNvSpPr/>
          <p:nvPr/>
        </p:nvSpPr>
        <p:spPr>
          <a:xfrm>
            <a:off x="640080" y="374904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" y="37490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3</a:t>
            </a:r>
            <a:endParaRPr lang="de-CH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1417320" y="363931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dirty="0">
                <a:solidFill>
                  <a:srgbClr val="263133"/>
                </a:solidFill>
              </a:rPr>
              <a:t>Stellt ihr eine Person ein, beide oder niemanden?</a:t>
            </a:r>
            <a:endParaRPr lang="de-CH" sz="2100" dirty="0"/>
          </a:p>
        </p:txBody>
      </p:sp>
      <p:sp>
        <p:nvSpPr>
          <p:cNvPr id="14" name="Nummer 4"/>
          <p:cNvSpPr/>
          <p:nvPr/>
        </p:nvSpPr>
        <p:spPr>
          <a:xfrm>
            <a:off x="640080" y="470916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0080" y="47091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4</a:t>
            </a:r>
            <a:endParaRPr lang="de-CH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459943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dirty="0">
                <a:solidFill>
                  <a:srgbClr val="263133"/>
                </a:solidFill>
              </a:rPr>
              <a:t>Begründet mit Fähigkeitsfenstern. Überlegt, wie ihr der Person helfen könnt, dort besser zu werden, wo sie will.</a:t>
            </a:r>
            <a:endParaRPr lang="de-CH" sz="2100" dirty="0"/>
          </a:p>
        </p:txBody>
      </p:sp>
      <p:sp>
        <p:nvSpPr>
          <p:cNvPr id="18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9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0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1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2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3</a:t>
            </a:fld>
            <a:endParaRPr lang="de-CH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Casting</a:t>
            </a:r>
            <a:endParaRPr lang="de-CH" sz="3400" dirty="0"/>
          </a:p>
        </p:txBody>
      </p:sp>
      <p:sp>
        <p:nvSpPr>
          <p:cNvPr id="3" name="Pille"/>
          <p:cNvSpPr/>
          <p:nvPr/>
        </p:nvSpPr>
        <p:spPr>
          <a:xfrm>
            <a:off x="9052560" y="1234440"/>
            <a:ext cx="2468880" cy="384048"/>
          </a:xfrm>
          <a:prstGeom prst="roundRect">
            <a:avLst>
              <a:gd name="adj" fmla="val 50000"/>
            </a:avLst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52560" y="1234440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400" b="1" dirty="0">
                <a:solidFill>
                  <a:srgbClr val="1E3A5F"/>
                </a:solidFill>
              </a:rPr>
              <a:t>2 Minuten pro Gruppe</a:t>
            </a:r>
            <a:endParaRPr lang="de-CH" sz="1400" dirty="0"/>
          </a:p>
        </p:txBody>
      </p:sp>
      <p:sp>
        <p:nvSpPr>
          <p:cNvPr id="5" name="Nummer 1"/>
          <p:cNvSpPr/>
          <p:nvPr/>
        </p:nvSpPr>
        <p:spPr>
          <a:xfrm>
            <a:off x="640080" y="182880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8288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1</a:t>
            </a:r>
            <a:endParaRPr lang="de-CH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719072"/>
            <a:ext cx="51206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263133"/>
                </a:solidFill>
              </a:rPr>
              <a:t>Unser Betrieb ist …</a:t>
            </a:r>
            <a:endParaRPr lang="de-CH" sz="2200" dirty="0"/>
          </a:p>
        </p:txBody>
      </p:sp>
      <p:sp>
        <p:nvSpPr>
          <p:cNvPr id="8" name="Nummer 2"/>
          <p:cNvSpPr/>
          <p:nvPr/>
        </p:nvSpPr>
        <p:spPr>
          <a:xfrm>
            <a:off x="640080" y="283464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28346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2</a:t>
            </a:r>
            <a:endParaRPr lang="de-CH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2724912"/>
            <a:ext cx="51206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263133"/>
                </a:solidFill>
              </a:rPr>
              <a:t>Wir suchen jemanden für …</a:t>
            </a:r>
            <a:endParaRPr lang="de-CH" sz="2200" dirty="0"/>
          </a:p>
        </p:txBody>
      </p:sp>
      <p:sp>
        <p:nvSpPr>
          <p:cNvPr id="11" name="Nummer 3"/>
          <p:cNvSpPr/>
          <p:nvPr/>
        </p:nvSpPr>
        <p:spPr>
          <a:xfrm>
            <a:off x="640080" y="384048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" y="38404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3</a:t>
            </a:r>
            <a:endParaRPr lang="de-CH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1417320" y="3730752"/>
            <a:ext cx="51206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263133"/>
                </a:solidFill>
              </a:rPr>
              <a:t>Diese Fähigkeitsfenster sind wichtig …</a:t>
            </a:r>
            <a:endParaRPr lang="de-CH" sz="2200" dirty="0"/>
          </a:p>
        </p:txBody>
      </p:sp>
      <p:sp>
        <p:nvSpPr>
          <p:cNvPr id="14" name="Nummer 4"/>
          <p:cNvSpPr/>
          <p:nvPr/>
        </p:nvSpPr>
        <p:spPr>
          <a:xfrm>
            <a:off x="640080" y="484632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0080" y="48463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4</a:t>
            </a:r>
            <a:endParaRPr lang="de-CH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4736592"/>
            <a:ext cx="51206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263133"/>
                </a:solidFill>
              </a:rPr>
              <a:t>Unsere Wahl ist …, weil …</a:t>
            </a:r>
            <a:endParaRPr lang="de-CH" sz="2200" dirty="0"/>
          </a:p>
        </p:txBody>
      </p:sp>
      <p:sp>
        <p:nvSpPr>
          <p:cNvPr id="17" name="Antwortfeld"/>
          <p:cNvSpPr/>
          <p:nvPr/>
        </p:nvSpPr>
        <p:spPr>
          <a:xfrm>
            <a:off x="6675120" y="1783080"/>
            <a:ext cx="4892040" cy="4206240"/>
          </a:xfrm>
          <a:prstGeom prst="roundRect">
            <a:avLst>
              <a:gd name="adj" fmla="val 3913"/>
            </a:avLst>
          </a:prstGeom>
          <a:solidFill>
            <a:srgbClr val="FFFFFF"/>
          </a:solidFill>
          <a:ln w="19050">
            <a:solidFill>
              <a:srgbClr val="2F6F73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903720" y="1920240"/>
            <a:ext cx="4434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b="1" dirty="0">
                <a:solidFill>
                  <a:srgbClr val="2F6F73"/>
                </a:solidFill>
              </a:rPr>
              <a:t>Unsere Entscheidungen</a:t>
            </a:r>
            <a:endParaRPr lang="de-CH" sz="1800" dirty="0"/>
          </a:p>
        </p:txBody>
      </p:sp>
      <p:sp>
        <p:nvSpPr>
          <p:cNvPr id="19" name="Antworten 1"/>
          <p:cNvSpPr/>
          <p:nvPr>
            <p:ph idx="101" type="body" hasCustomPrompt="1"/>
          </p:nvPr>
        </p:nvSpPr>
        <p:spPr>
          <a:xfrm>
            <a:off x="6784848" y="2331720"/>
            <a:ext cx="4672584" cy="3593592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1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2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3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4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4</a:t>
            </a:fld>
            <a:endParaRPr lang="de-CH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Und du?</a:t>
            </a:r>
            <a:endParaRPr lang="de-CH" sz="3400" dirty="0"/>
          </a:p>
        </p:txBody>
      </p:sp>
      <p:sp>
        <p:nvSpPr>
          <p:cNvPr id="3" name="Karte"/>
          <p:cNvSpPr/>
          <p:nvPr/>
        </p:nvSpPr>
        <p:spPr>
          <a:xfrm>
            <a:off x="640080" y="1737360"/>
            <a:ext cx="10927080" cy="1828800"/>
          </a:xfrm>
          <a:prstGeom prst="roundRect">
            <a:avLst>
              <a:gd name="adj" fmla="val 9000"/>
            </a:avLst>
          </a:prstGeom>
          <a:solidFill>
            <a:srgbClr val="E1ECEC"/>
          </a:solidFill>
          <a:ln w="25400">
            <a:solidFill>
              <a:srgbClr val="E1ECE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05840" y="1737360"/>
            <a:ext cx="10241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2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Welche Fähigkeitsfenster bringst du selbst in den Betriebsbesuch mit?</a:t>
            </a:r>
            <a:endParaRPr lang="de-CH" sz="3200" dirty="0"/>
          </a:p>
        </p:txBody>
      </p:sp>
      <p:pic>
        <p:nvPicPr>
          <p:cNvPr id="5" name="Image 0" descr="Sprach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4023360"/>
            <a:ext cx="731520" cy="7315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640080" y="484632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C86A2E"/>
                </a:solidFill>
              </a:rPr>
              <a:t>Sprache</a:t>
            </a:r>
            <a:endParaRPr lang="de-CH" sz="1300" dirty="0"/>
          </a:p>
        </p:txBody>
      </p:sp>
      <p:pic>
        <p:nvPicPr>
          <p:cNvPr id="7" name="Image 1" descr="Knobel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4023360"/>
            <a:ext cx="731520" cy="73152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2011680" y="484632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3E7186"/>
                </a:solidFill>
              </a:rPr>
              <a:t>Knobeln</a:t>
            </a:r>
            <a:endParaRPr lang="de-CH" sz="1300" dirty="0"/>
          </a:p>
        </p:txBody>
      </p:sp>
      <p:pic>
        <p:nvPicPr>
          <p:cNvPr id="9" name="Image 2" descr="Raum &amp; Bild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4023360"/>
            <a:ext cx="731520" cy="73152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3383280" y="484632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6A5FA8"/>
                </a:solidFill>
              </a:rPr>
              <a:t>Raum &amp; Bild</a:t>
            </a:r>
            <a:endParaRPr lang="de-CH" sz="1300" dirty="0"/>
          </a:p>
        </p:txBody>
      </p:sp>
      <p:pic>
        <p:nvPicPr>
          <p:cNvPr id="11" name="Image 3" descr="Körper &amp; Hände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4023360"/>
            <a:ext cx="731520" cy="731520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4754880" y="484632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B23A48"/>
                </a:solidFill>
              </a:rPr>
              <a:t>Körper &amp; Hände</a:t>
            </a:r>
            <a:endParaRPr lang="de-CH" sz="1300" dirty="0"/>
          </a:p>
        </p:txBody>
      </p:sp>
      <p:pic>
        <p:nvPicPr>
          <p:cNvPr id="13" name="Image 4" descr="Klang &amp; Rhythmus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0" y="4023360"/>
            <a:ext cx="731520" cy="731520"/>
          </a:xfrm>
          <a:prstGeom prst="rect">
            <a:avLst/>
          </a:prstGeom>
        </p:spPr>
      </p:pic>
      <p:sp>
        <p:nvSpPr>
          <p:cNvPr id="14" name="Text 7"/>
          <p:cNvSpPr txBox="1"/>
          <p:nvPr/>
        </p:nvSpPr>
        <p:spPr>
          <a:xfrm>
            <a:off x="6126480" y="484632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A07800"/>
                </a:solidFill>
              </a:rPr>
              <a:t>Klang &amp; Rhythmus</a:t>
            </a:r>
            <a:endParaRPr lang="de-CH" sz="1300" dirty="0"/>
          </a:p>
        </p:txBody>
      </p:sp>
      <p:pic>
        <p:nvPicPr>
          <p:cNvPr id="15" name="Image 5" descr="Miteinander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0" y="4023360"/>
            <a:ext cx="731520" cy="731520"/>
          </a:xfrm>
          <a:prstGeom prst="rect">
            <a:avLst/>
          </a:prstGeom>
        </p:spPr>
      </p:pic>
      <p:sp>
        <p:nvSpPr>
          <p:cNvPr id="16" name="Text 8"/>
          <p:cNvSpPr txBox="1"/>
          <p:nvPr/>
        </p:nvSpPr>
        <p:spPr>
          <a:xfrm>
            <a:off x="7498080" y="484632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A8467E"/>
                </a:solidFill>
              </a:rPr>
              <a:t>Miteinander</a:t>
            </a:r>
            <a:endParaRPr lang="de-CH" sz="1300" dirty="0"/>
          </a:p>
        </p:txBody>
      </p:sp>
      <p:pic>
        <p:nvPicPr>
          <p:cNvPr id="17" name="Image 6" descr="Ich selbst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4000" y="4023360"/>
            <a:ext cx="731520" cy="731520"/>
          </a:xfrm>
          <a:prstGeom prst="rect">
            <a:avLst/>
          </a:prstGeom>
        </p:spPr>
      </p:pic>
      <p:sp>
        <p:nvSpPr>
          <p:cNvPr id="18" name="Text 9"/>
          <p:cNvSpPr txBox="1"/>
          <p:nvPr/>
        </p:nvSpPr>
        <p:spPr>
          <a:xfrm>
            <a:off x="8869680" y="484632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1E3A5F"/>
                </a:solidFill>
              </a:rPr>
              <a:t>Ich selbst</a:t>
            </a:r>
            <a:endParaRPr lang="de-CH" sz="1300" dirty="0"/>
          </a:p>
        </p:txBody>
      </p:sp>
      <p:pic>
        <p:nvPicPr>
          <p:cNvPr id="19" name="Image 7" descr="Natur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15600" y="4023360"/>
            <a:ext cx="731520" cy="731520"/>
          </a:xfrm>
          <a:prstGeom prst="rect">
            <a:avLst/>
          </a:prstGeom>
        </p:spPr>
      </p:pic>
      <p:sp>
        <p:nvSpPr>
          <p:cNvPr id="20" name="Text 10"/>
          <p:cNvSpPr txBox="1"/>
          <p:nvPr/>
        </p:nvSpPr>
        <p:spPr>
          <a:xfrm>
            <a:off x="10241280" y="484632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300" b="1" dirty="0">
                <a:solidFill>
                  <a:srgbClr val="3F7F4E"/>
                </a:solidFill>
              </a:rPr>
              <a:t>Natur</a:t>
            </a:r>
            <a:endParaRPr lang="de-CH" sz="1300" dirty="0"/>
          </a:p>
        </p:txBody>
      </p:sp>
      <p:sp>
        <p:nvSpPr>
          <p:cNvPr id="22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3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4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6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5</a:t>
            </a:fld>
            <a:endParaRPr lang="de-CH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axisfenster">
  <a:themeElements>
    <a:clrScheme name="Praxisfenster">
      <a:dk1>
        <a:srgbClr val="263133"/>
      </a:dk1>
      <a:lt1>
        <a:srgbClr val="FFFFFF"/>
      </a:lt1>
      <a:dk2>
        <a:srgbClr val="2F6F73"/>
      </a:dk2>
      <a:lt2>
        <a:srgbClr val="F8F4EC"/>
      </a:lt2>
      <a:accent1>
        <a:srgbClr val="2F6F73"/>
      </a:accent1>
      <a:accent2>
        <a:srgbClr val="F4B183"/>
      </a:accent2>
      <a:accent3>
        <a:srgbClr val="F2C14E"/>
      </a:accent3>
      <a:accent4>
        <a:srgbClr val="1E3A5F"/>
      </a:accent4>
      <a:accent5>
        <a:srgbClr val="3F7F4E"/>
      </a:accent5>
      <a:accent6>
        <a:srgbClr val="A8467E"/>
      </a:accent6>
      <a:hlink>
        <a:srgbClr val="2F6F73"/>
      </a:hlink>
      <a:folHlink>
        <a:srgbClr val="1E3A5F"/>
      </a:folHlink>
    </a:clrScheme>
    <a:fontScheme name="Praxisfenster">
      <a:majorFont>
        <a:latin typeface="Quicksan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unito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Praxisfenster 2.5 Bewerbungsprofil und Casting</dc:title>
  <dc:subject>PptxGenJS Presentation</dc:subject>
  <dc:creator>Praxisfenster</dc:creator>
  <cp:lastModifiedBy>Praxisfenster</cp:lastModifiedBy>
  <cp:revision>1</cp:revision>
  <dcterms:created xsi:type="dcterms:W3CDTF">2026-10-19T04:40:01Z</dcterms:created>
  <dcterms:modified xsi:type="dcterms:W3CDTF">2026-10-19T04:40:01Z</dcterms:modified>
</cp:coreProperties>
</file>