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Einstiegstext siehe Detailplanung. Logbuch noch nicht austeilen.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In diesen fünf Kategorien sammeln, direkt in den Feldern (Normalansicht) oder an der Tafel. Beispiele stehen im Logbuch auf Seite 2.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Logbuch austeilen und gemeinsam durchblättern.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Logbuch Seite 4.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Zu zweit gegenseitig prüfen und schärfen.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Logbuch Seite 3. Lieblings-Journalblätter aus 1.5 helfen bei der Wahl der Fähigkeitsfenster.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Wahlauftrag passend zur Lernfrage wählen. Als Hausaufgabe die Vermutungen auf S. 5 und 7 und die Danke-Karte auf S. 12 ausfüllen.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Am Zukunftstag sind viele Kinder allein mit ihrer Begleitperson. Dann übernehmen sie beide Rollen.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Reihum in einem Satz.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TITEL">
    <p:bg>
      <p:bgPr>
        <a:solidFill>
          <a:srgbClr val="2F6F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143000"/>
            <a:ext cx="1463040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Ein Blick in die Arbeitswelt. Ein Schritt für mich.</a:t>
            </a:r>
            <a:endParaRPr lang="de-CH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INHALT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84048"/>
            <a:ext cx="713232" cy="5669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8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000" dirty="0">
                <a:solidFill>
                  <a:srgbClr val="2F6F7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Modul 2.6</a:t>
            </a:r>
            <a:endParaRPr lang="de-CH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1003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null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697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F2C14E"/>
                </a:solidFill>
              </a:rPr>
              <a:t>Modul 2.6 · Teil 2 · Ich im Betrieb</a:t>
            </a:r>
            <a:endParaRPr lang="de-CH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54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5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Gut vorbereitet in den Betrieb</a:t>
            </a:r>
            <a:endParaRPr lang="de-CH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FFFFFF"/>
                </a:solidFill>
              </a:rPr>
              <a:t>Rolle, Avatar und Lernfrage</a:t>
            </a:r>
            <a:endParaRPr lang="de-CH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Was braucht ein erfolgreicher Betriebsbesuch?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Vorher, während und danach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691640"/>
            <a:ext cx="2057400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828800"/>
            <a:ext cx="594360" cy="5943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46888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Organisation</a:t>
            </a:r>
            <a:endParaRPr lang="de-CH" sz="1700" dirty="0"/>
          </a:p>
        </p:txBody>
      </p:sp>
      <p:sp>
        <p:nvSpPr>
          <p:cNvPr id="7" name="Antwortfeld"/>
          <p:cNvSpPr/>
          <p:nvPr/>
        </p:nvSpPr>
        <p:spPr>
          <a:xfrm>
            <a:off x="749808" y="2971800"/>
            <a:ext cx="1837944" cy="2953512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19050">
            <a:solidFill>
              <a:srgbClr val="E1ECEC"/>
            </a:solidFill>
            <a:prstDash val="solid"/>
          </a:ln>
        </p:spPr>
      </p:sp>
      <p:sp>
        <p:nvSpPr>
          <p:cNvPr id="8" name="Antworten 1"/>
          <p:cNvSpPr/>
          <p:nvPr>
            <p:ph idx="101" type="body" hasCustomPrompt="1"/>
          </p:nvPr>
        </p:nvSpPr>
        <p:spPr>
          <a:xfrm>
            <a:off x="859536" y="3017520"/>
            <a:ext cx="1618488" cy="2843784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1600" dirty="0"/>
          </a:p>
        </p:txBody>
      </p:sp>
      <p:sp>
        <p:nvSpPr>
          <p:cNvPr id="9" name="Karte"/>
          <p:cNvSpPr/>
          <p:nvPr/>
        </p:nvSpPr>
        <p:spPr>
          <a:xfrm>
            <a:off x="2871216" y="1691640"/>
            <a:ext cx="2057400" cy="4343400"/>
          </a:xfrm>
          <a:prstGeom prst="roundRect">
            <a:avLst>
              <a:gd name="adj" fmla="val 8000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736" y="1828800"/>
            <a:ext cx="594360" cy="5943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962656" y="246888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Beobachten</a:t>
            </a:r>
            <a:endParaRPr lang="de-CH" sz="1700" dirty="0"/>
          </a:p>
        </p:txBody>
      </p:sp>
      <p:sp>
        <p:nvSpPr>
          <p:cNvPr id="12" name="Antwortfeld"/>
          <p:cNvSpPr/>
          <p:nvPr/>
        </p:nvSpPr>
        <p:spPr>
          <a:xfrm>
            <a:off x="2980944" y="2971800"/>
            <a:ext cx="1837944" cy="2953512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Antworten 2"/>
          <p:cNvSpPr/>
          <p:nvPr>
            <p:ph idx="102" type="body" hasCustomPrompt="1"/>
          </p:nvPr>
        </p:nvSpPr>
        <p:spPr>
          <a:xfrm>
            <a:off x="3090672" y="3017520"/>
            <a:ext cx="1618488" cy="2843784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1600" dirty="0"/>
          </a:p>
        </p:txBody>
      </p:sp>
      <p:sp>
        <p:nvSpPr>
          <p:cNvPr id="14" name="Karte"/>
          <p:cNvSpPr/>
          <p:nvPr/>
        </p:nvSpPr>
        <p:spPr>
          <a:xfrm>
            <a:off x="5102352" y="1691640"/>
            <a:ext cx="2057400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872" y="1828800"/>
            <a:ext cx="594360" cy="5943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193792" y="246888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Fragen stellen</a:t>
            </a:r>
            <a:endParaRPr lang="de-CH" sz="1700" dirty="0"/>
          </a:p>
        </p:txBody>
      </p:sp>
      <p:sp>
        <p:nvSpPr>
          <p:cNvPr id="17" name="Antwortfeld"/>
          <p:cNvSpPr/>
          <p:nvPr/>
        </p:nvSpPr>
        <p:spPr>
          <a:xfrm>
            <a:off x="5212080" y="2971800"/>
            <a:ext cx="1837944" cy="2953512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19050">
            <a:solidFill>
              <a:srgbClr val="E1ECEC"/>
            </a:solidFill>
            <a:prstDash val="solid"/>
          </a:ln>
        </p:spPr>
      </p:sp>
      <p:sp>
        <p:nvSpPr>
          <p:cNvPr id="18" name="Antworten 3"/>
          <p:cNvSpPr/>
          <p:nvPr>
            <p:ph idx="103" type="body" hasCustomPrompt="1"/>
          </p:nvPr>
        </p:nvSpPr>
        <p:spPr>
          <a:xfrm>
            <a:off x="5321808" y="3017520"/>
            <a:ext cx="1618488" cy="2843784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1600" dirty="0"/>
          </a:p>
        </p:txBody>
      </p:sp>
      <p:sp>
        <p:nvSpPr>
          <p:cNvPr id="19" name="Karte"/>
          <p:cNvSpPr/>
          <p:nvPr/>
        </p:nvSpPr>
        <p:spPr>
          <a:xfrm>
            <a:off x="7333488" y="1691640"/>
            <a:ext cx="2057400" cy="4343400"/>
          </a:xfrm>
          <a:prstGeom prst="roundRect">
            <a:avLst>
              <a:gd name="adj" fmla="val 8000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5008" y="1828800"/>
            <a:ext cx="594360" cy="59436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424928" y="246888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Notieren</a:t>
            </a:r>
            <a:endParaRPr lang="de-CH" sz="1700" dirty="0"/>
          </a:p>
        </p:txBody>
      </p:sp>
      <p:sp>
        <p:nvSpPr>
          <p:cNvPr id="22" name="Antwortfeld"/>
          <p:cNvSpPr/>
          <p:nvPr/>
        </p:nvSpPr>
        <p:spPr>
          <a:xfrm>
            <a:off x="7443216" y="2971800"/>
            <a:ext cx="1837944" cy="2953512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Antworten 4"/>
          <p:cNvSpPr/>
          <p:nvPr>
            <p:ph idx="104" type="body" hasCustomPrompt="1"/>
          </p:nvPr>
        </p:nvSpPr>
        <p:spPr>
          <a:xfrm>
            <a:off x="7552944" y="3017520"/>
            <a:ext cx="1618488" cy="2843784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1600" dirty="0"/>
          </a:p>
        </p:txBody>
      </p:sp>
      <p:sp>
        <p:nvSpPr>
          <p:cNvPr id="24" name="Karte"/>
          <p:cNvSpPr/>
          <p:nvPr/>
        </p:nvSpPr>
        <p:spPr>
          <a:xfrm>
            <a:off x="9564624" y="1691640"/>
            <a:ext cx="2057400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6144" y="1828800"/>
            <a:ext cx="594360" cy="59436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656064" y="246888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Nachdenken</a:t>
            </a:r>
            <a:endParaRPr lang="de-CH" sz="1700" dirty="0"/>
          </a:p>
        </p:txBody>
      </p:sp>
      <p:sp>
        <p:nvSpPr>
          <p:cNvPr id="27" name="Antwortfeld"/>
          <p:cNvSpPr/>
          <p:nvPr/>
        </p:nvSpPr>
        <p:spPr>
          <a:xfrm>
            <a:off x="9674352" y="2971800"/>
            <a:ext cx="1837944" cy="2953512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19050">
            <a:solidFill>
              <a:srgbClr val="E1ECEC"/>
            </a:solidFill>
            <a:prstDash val="solid"/>
          </a:ln>
        </p:spPr>
      </p:sp>
      <p:sp>
        <p:nvSpPr>
          <p:cNvPr id="28" name="Antworten 5"/>
          <p:cNvSpPr/>
          <p:nvPr>
            <p:ph idx="105" type="body" hasCustomPrompt="1"/>
          </p:nvPr>
        </p:nvSpPr>
        <p:spPr>
          <a:xfrm>
            <a:off x="9784080" y="3017520"/>
            <a:ext cx="1618488" cy="2843784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2</a:t>
            </a:fld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Dein Explorer:innen-Logbuch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737360"/>
            <a:ext cx="2606040" cy="178308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9659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600" b="1" dirty="0">
                <a:solidFill>
                  <a:srgbClr val="6B6B6B"/>
                </a:solidFill>
              </a:rPr>
              <a:t>S. 2</a:t>
            </a:r>
            <a:endParaRPr lang="de-CH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46888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Gut vorbereitet</a:t>
            </a:r>
            <a:endParaRPr lang="de-CH" sz="1900" dirty="0"/>
          </a:p>
        </p:txBody>
      </p:sp>
      <p:sp>
        <p:nvSpPr>
          <p:cNvPr id="6" name="Karte"/>
          <p:cNvSpPr/>
          <p:nvPr/>
        </p:nvSpPr>
        <p:spPr>
          <a:xfrm>
            <a:off x="3410712" y="1737360"/>
            <a:ext cx="2606040" cy="178308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39312" y="19659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600" b="1" dirty="0">
                <a:solidFill>
                  <a:srgbClr val="6B6B6B"/>
                </a:solidFill>
              </a:rPr>
              <a:t>S. 3</a:t>
            </a:r>
            <a:endParaRPr lang="de-CH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3639312" y="246888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Avatar</a:t>
            </a:r>
            <a:endParaRPr lang="de-CH" sz="1900" dirty="0"/>
          </a:p>
        </p:txBody>
      </p:sp>
      <p:sp>
        <p:nvSpPr>
          <p:cNvPr id="9" name="Karte"/>
          <p:cNvSpPr/>
          <p:nvPr/>
        </p:nvSpPr>
        <p:spPr>
          <a:xfrm>
            <a:off x="6181344" y="1737360"/>
            <a:ext cx="2606040" cy="178308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9944" y="19659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600" b="1" dirty="0">
                <a:solidFill>
                  <a:srgbClr val="6B6B6B"/>
                </a:solidFill>
              </a:rPr>
              <a:t>S. 4</a:t>
            </a:r>
            <a:endParaRPr lang="de-CH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09944" y="246888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Lernfrage</a:t>
            </a:r>
            <a:endParaRPr lang="de-CH" sz="1900" dirty="0"/>
          </a:p>
        </p:txBody>
      </p:sp>
      <p:sp>
        <p:nvSpPr>
          <p:cNvPr id="12" name="Karte"/>
          <p:cNvSpPr/>
          <p:nvPr/>
        </p:nvSpPr>
        <p:spPr>
          <a:xfrm>
            <a:off x="8951976" y="1737360"/>
            <a:ext cx="2606040" cy="1783080"/>
          </a:xfrm>
          <a:prstGeom prst="roundRect">
            <a:avLst>
              <a:gd name="adj" fmla="val 9231"/>
            </a:avLst>
          </a:prstGeom>
          <a:solidFill>
            <a:srgbClr val="E1ECEC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180576" y="19659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600" b="1" dirty="0">
                <a:solidFill>
                  <a:srgbClr val="6B6B6B"/>
                </a:solidFill>
              </a:rPr>
              <a:t>S. 5–6</a:t>
            </a:r>
            <a:endParaRPr lang="de-CH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9180576" y="246888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Auftrag 1: Betrieb entdecken</a:t>
            </a:r>
            <a:endParaRPr lang="de-CH" sz="1900" dirty="0"/>
          </a:p>
        </p:txBody>
      </p:sp>
      <p:sp>
        <p:nvSpPr>
          <p:cNvPr id="15" name="Karte"/>
          <p:cNvSpPr/>
          <p:nvPr/>
        </p:nvSpPr>
        <p:spPr>
          <a:xfrm>
            <a:off x="640080" y="3749040"/>
            <a:ext cx="2606040" cy="178308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68680" y="39776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600" b="1" dirty="0">
                <a:solidFill>
                  <a:srgbClr val="6B6B6B"/>
                </a:solidFill>
              </a:rPr>
              <a:t>S. 7–10</a:t>
            </a:r>
            <a:endParaRPr lang="de-CH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4805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Wahlauftrag 2, 3 oder 4</a:t>
            </a:r>
            <a:endParaRPr lang="de-CH" sz="1900" dirty="0"/>
          </a:p>
        </p:txBody>
      </p:sp>
      <p:sp>
        <p:nvSpPr>
          <p:cNvPr id="18" name="Karte"/>
          <p:cNvSpPr/>
          <p:nvPr/>
        </p:nvSpPr>
        <p:spPr>
          <a:xfrm>
            <a:off x="3410712" y="3749040"/>
            <a:ext cx="2606040" cy="178308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639312" y="39776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600" b="1" dirty="0">
                <a:solidFill>
                  <a:srgbClr val="6B6B6B"/>
                </a:solidFill>
              </a:rPr>
              <a:t>S. 11</a:t>
            </a:r>
            <a:endParaRPr lang="de-CH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3639312" y="44805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Abschluss am Abend</a:t>
            </a:r>
            <a:endParaRPr lang="de-CH" sz="1900" dirty="0"/>
          </a:p>
        </p:txBody>
      </p:sp>
      <p:sp>
        <p:nvSpPr>
          <p:cNvPr id="21" name="Karte"/>
          <p:cNvSpPr/>
          <p:nvPr/>
        </p:nvSpPr>
        <p:spPr>
          <a:xfrm>
            <a:off x="6181344" y="3749040"/>
            <a:ext cx="2606040" cy="178308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9944" y="39776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600" b="1" dirty="0">
                <a:solidFill>
                  <a:srgbClr val="6B6B6B"/>
                </a:solidFill>
              </a:rPr>
              <a:t>S. 12</a:t>
            </a:r>
            <a:endParaRPr lang="de-CH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6409944" y="44805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900" b="1" dirty="0">
                <a:solidFill>
                  <a:srgbClr val="2F6F73"/>
                </a:solidFill>
              </a:rPr>
              <a:t>Danke-Karte</a:t>
            </a:r>
            <a:endParaRPr lang="de-CH" sz="1900" dirty="0"/>
          </a:p>
        </p:txBody>
      </p:sp>
      <p:sp>
        <p:nvSpPr>
          <p:cNvPr id="25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8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9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Deine Lernfrage in drei Schritten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allein · 15'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8288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71907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Was interessiert dich im Betrieb besonders? Kreuze an.</a:t>
            </a:r>
            <a:endParaRPr lang="de-CH" sz="2200" dirty="0"/>
          </a:p>
        </p:txBody>
      </p:sp>
      <p:sp>
        <p:nvSpPr>
          <p:cNvPr id="8" name="Nummer 2"/>
          <p:cNvSpPr/>
          <p:nvPr/>
        </p:nvSpPr>
        <p:spPr>
          <a:xfrm>
            <a:off x="640080" y="278892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67919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Lies die Beispielfragen zu deinem Kreuz.</a:t>
            </a:r>
            <a:endParaRPr lang="de-CH" sz="2200" dirty="0"/>
          </a:p>
        </p:txBody>
      </p:sp>
      <p:sp>
        <p:nvSpPr>
          <p:cNvPr id="11" name="Nummer 3"/>
          <p:cNvSpPr/>
          <p:nvPr/>
        </p:nvSpPr>
        <p:spPr>
          <a:xfrm>
            <a:off x="640080" y="37490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7490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63931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Schreib deine eigene Lernfrage, genau für deinen Betrieb.</a:t>
            </a:r>
            <a:endParaRPr lang="de-CH" sz="2200" dirty="0"/>
          </a:p>
        </p:txBody>
      </p:sp>
      <p:sp>
        <p:nvSpPr>
          <p:cNvPr id="14" name="Karte"/>
          <p:cNvSpPr/>
          <p:nvPr/>
        </p:nvSpPr>
        <p:spPr>
          <a:xfrm>
            <a:off x="640080" y="4800600"/>
            <a:ext cx="10927080" cy="1280160"/>
          </a:xfrm>
          <a:prstGeom prst="roundRect">
            <a:avLst>
              <a:gd name="adj" fmla="val 12857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4400" y="4846320"/>
            <a:ext cx="10424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Zum Beispiel  </a:t>
            </a:r>
            <a:pPr indent="0" marL="0">
              <a:buNone/>
            </a:pPr>
            <a:r>
              <a:rPr lang="de-CH" sz="1800" i="1" dirty="0">
                <a:solidFill>
                  <a:srgbClr val="263133"/>
                </a:solidFill>
              </a:rPr>
              <a:t>«Wie verbucht die Bibliothekarin die Bücher?»  ·  «Wie weiss der Bäcker, wie viel Brot er backen muss?»</a:t>
            </a:r>
            <a:endParaRPr lang="de-CH" sz="1800" dirty="0"/>
          </a:p>
        </p:txBody>
      </p:sp>
      <p:sp>
        <p:nvSpPr>
          <p:cNvPr id="17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8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9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4</a:t>
            </a:fld>
            <a:endParaRPr lang="de-C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Eine gute Lernfrage …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10'</a:t>
            </a:r>
            <a:endParaRPr lang="de-CH" sz="1400" dirty="0"/>
          </a:p>
        </p:txBody>
      </p:sp>
      <p:sp>
        <p:nvSpPr>
          <p:cNvPr id="5" name="Karte"/>
          <p:cNvSpPr/>
          <p:nvPr/>
        </p:nvSpPr>
        <p:spPr>
          <a:xfrm>
            <a:off x="640080" y="1783080"/>
            <a:ext cx="10927080" cy="118872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6" name="Nummer 1"/>
          <p:cNvSpPr/>
          <p:nvPr/>
        </p:nvSpPr>
        <p:spPr>
          <a:xfrm>
            <a:off x="868680" y="2093976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20939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691640" y="182880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b="1" dirty="0">
                <a:solidFill>
                  <a:srgbClr val="2F6F73"/>
                </a:solidFill>
              </a:rPr>
              <a:t>… kann man nicht mit Ja oder Nein beantworten.</a:t>
            </a:r>
            <a:endParaRPr lang="de-CH" sz="2100" dirty="0"/>
          </a:p>
          <a:p>
            <a:pPr indent="0" marL="0">
              <a:buNone/>
            </a:pPr>
            <a:r>
              <a:rPr lang="de-CH" sz="1600" i="1" dirty="0">
                <a:solidFill>
                  <a:srgbClr val="263133"/>
                </a:solidFill>
              </a:rPr>
              <a:t>«Gibt es hier Maschinen?» → «Wie hilft die Maschine bei der Arbeit?»</a:t>
            </a:r>
            <a:endParaRPr lang="de-CH" sz="2100" dirty="0"/>
          </a:p>
        </p:txBody>
      </p:sp>
      <p:sp>
        <p:nvSpPr>
          <p:cNvPr id="9" name="Karte"/>
          <p:cNvSpPr/>
          <p:nvPr/>
        </p:nvSpPr>
        <p:spPr>
          <a:xfrm>
            <a:off x="640080" y="3154680"/>
            <a:ext cx="10927080" cy="1188720"/>
          </a:xfrm>
          <a:prstGeom prst="roundRect">
            <a:avLst>
              <a:gd name="adj" fmla="val 13846"/>
            </a:avLst>
          </a:prstGeom>
          <a:solidFill>
            <a:srgbClr val="F8F4EC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0" name="Nummer 2"/>
          <p:cNvSpPr/>
          <p:nvPr/>
        </p:nvSpPr>
        <p:spPr>
          <a:xfrm>
            <a:off x="868680" y="3465576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34655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691640" y="320040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b="1" dirty="0">
                <a:solidFill>
                  <a:srgbClr val="2F6F73"/>
                </a:solidFill>
              </a:rPr>
              <a:t>… lässt sich im Betrieb beobachten oder erfragen.</a:t>
            </a:r>
            <a:endParaRPr lang="de-CH" sz="2100" dirty="0"/>
          </a:p>
          <a:p>
            <a:pPr indent="0" marL="0">
              <a:buNone/>
            </a:pPr>
            <a:r>
              <a:rPr lang="de-CH" sz="1600" i="1" dirty="0">
                <a:solidFill>
                  <a:srgbClr val="263133"/>
                </a:solidFill>
              </a:rPr>
              <a:t>«Wie war es vor 100 Jahren?» → «Wie organisiert das Team den Tag?»</a:t>
            </a:r>
            <a:endParaRPr lang="de-CH" sz="2100" dirty="0"/>
          </a:p>
        </p:txBody>
      </p:sp>
      <p:sp>
        <p:nvSpPr>
          <p:cNvPr id="13" name="Karte"/>
          <p:cNvSpPr/>
          <p:nvPr/>
        </p:nvSpPr>
        <p:spPr>
          <a:xfrm>
            <a:off x="640080" y="4526280"/>
            <a:ext cx="10927080" cy="118872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4" name="Nummer 3"/>
          <p:cNvSpPr/>
          <p:nvPr/>
        </p:nvSpPr>
        <p:spPr>
          <a:xfrm>
            <a:off x="868680" y="4837176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48371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691640" y="457200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b="1" dirty="0">
                <a:solidFill>
                  <a:srgbClr val="2F6F73"/>
                </a:solidFill>
              </a:rPr>
              <a:t>… interessiert dich wirklich.</a:t>
            </a:r>
            <a:endParaRPr lang="de-CH" sz="2100" dirty="0"/>
          </a:p>
          <a:p>
            <a:pPr indent="0" marL="0">
              <a:buNone/>
            </a:pPr>
            <a:r>
              <a:rPr lang="de-CH" sz="1600" i="1" dirty="0">
                <a:solidFill>
                  <a:srgbClr val="263133"/>
                </a:solidFill>
              </a:rPr>
              <a:t>Will ich die Antwort selbst wissen?</a:t>
            </a:r>
            <a:endParaRPr lang="de-CH" sz="2100" dirty="0"/>
          </a:p>
        </p:txBody>
      </p:sp>
      <p:sp>
        <p:nvSpPr>
          <p:cNvPr id="18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9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5</a:t>
            </a:fld>
            <a:endParaRPr lang="de-C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Dein Explorer:innen-Avatar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allein · 15'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8288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719072"/>
            <a:ext cx="6583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Zeichne dich als Explorer:in.</a:t>
            </a:r>
            <a:endParaRPr lang="de-CH" sz="2100" dirty="0"/>
          </a:p>
        </p:txBody>
      </p:sp>
      <p:sp>
        <p:nvSpPr>
          <p:cNvPr id="8" name="Nummer 2"/>
          <p:cNvSpPr/>
          <p:nvPr/>
        </p:nvSpPr>
        <p:spPr>
          <a:xfrm>
            <a:off x="640080" y="27432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743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633472"/>
            <a:ext cx="6583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Gib dir einen Explorer:innen-Namen.</a:t>
            </a:r>
            <a:endParaRPr lang="de-CH" sz="2100" dirty="0"/>
          </a:p>
        </p:txBody>
      </p:sp>
      <p:sp>
        <p:nvSpPr>
          <p:cNvPr id="11" name="Nummer 3"/>
          <p:cNvSpPr/>
          <p:nvPr/>
        </p:nvSpPr>
        <p:spPr>
          <a:xfrm>
            <a:off x="640080" y="36576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657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547872"/>
            <a:ext cx="6583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Wähle zwei oder drei Fähigkeitsfenster, die du im Betrieb besonders brauchen willst, und wofür.</a:t>
            </a:r>
            <a:endParaRPr lang="de-CH" sz="2100" dirty="0"/>
          </a:p>
        </p:txBody>
      </p:sp>
      <p:sp>
        <p:nvSpPr>
          <p:cNvPr id="14" name="Nummer 4"/>
          <p:cNvSpPr/>
          <p:nvPr/>
        </p:nvSpPr>
        <p:spPr>
          <a:xfrm>
            <a:off x="640080" y="45720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4572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462272"/>
            <a:ext cx="6583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Schreib auf, wo du gerne mithelfen möchtest.</a:t>
            </a:r>
            <a:endParaRPr lang="de-CH" sz="2100" dirty="0"/>
          </a:p>
        </p:txBody>
      </p:sp>
      <p:pic>
        <p:nvPicPr>
          <p:cNvPr id="17" name="Image 0" descr="Sprach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828800"/>
            <a:ext cx="640080" cy="640080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8823960" y="1828800"/>
            <a:ext cx="1143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b="1" dirty="0">
                <a:solidFill>
                  <a:srgbClr val="C86A2E"/>
                </a:solidFill>
              </a:rPr>
              <a:t>Sprache</a:t>
            </a:r>
            <a:endParaRPr lang="de-CH" sz="1200" dirty="0"/>
          </a:p>
        </p:txBody>
      </p:sp>
      <p:pic>
        <p:nvPicPr>
          <p:cNvPr id="19" name="Image 1" descr="Knobel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1828800"/>
            <a:ext cx="640080" cy="64008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0561320" y="1828800"/>
            <a:ext cx="1143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b="1" dirty="0">
                <a:solidFill>
                  <a:srgbClr val="3E7186"/>
                </a:solidFill>
              </a:rPr>
              <a:t>Knobeln</a:t>
            </a:r>
            <a:endParaRPr lang="de-CH" sz="1200" dirty="0"/>
          </a:p>
        </p:txBody>
      </p:sp>
      <p:pic>
        <p:nvPicPr>
          <p:cNvPr id="21" name="Image 2" descr="Raum &amp; Bil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2834640"/>
            <a:ext cx="640080" cy="64008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8823960" y="2834640"/>
            <a:ext cx="1143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b="1" dirty="0">
                <a:solidFill>
                  <a:srgbClr val="6A5FA8"/>
                </a:solidFill>
              </a:rPr>
              <a:t>Raum &amp; Bild</a:t>
            </a:r>
            <a:endParaRPr lang="de-CH" sz="1200" dirty="0"/>
          </a:p>
        </p:txBody>
      </p:sp>
      <p:pic>
        <p:nvPicPr>
          <p:cNvPr id="23" name="Image 3" descr="Körper &amp; Händ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0" y="2834640"/>
            <a:ext cx="640080" cy="64008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0561320" y="2834640"/>
            <a:ext cx="1143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b="1" dirty="0">
                <a:solidFill>
                  <a:srgbClr val="B23A48"/>
                </a:solidFill>
              </a:rPr>
              <a:t>Körper &amp; Hände</a:t>
            </a:r>
            <a:endParaRPr lang="de-CH" sz="1200" dirty="0"/>
          </a:p>
        </p:txBody>
      </p:sp>
      <p:pic>
        <p:nvPicPr>
          <p:cNvPr id="25" name="Image 4" descr="Klang &amp; Rhythmu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160" y="3840480"/>
            <a:ext cx="640080" cy="6400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8823960" y="3840480"/>
            <a:ext cx="1143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b="1" dirty="0">
                <a:solidFill>
                  <a:srgbClr val="A07800"/>
                </a:solidFill>
              </a:rPr>
              <a:t>Klang &amp; Rhythmus</a:t>
            </a:r>
            <a:endParaRPr lang="de-CH" sz="1200" dirty="0"/>
          </a:p>
        </p:txBody>
      </p:sp>
      <p:pic>
        <p:nvPicPr>
          <p:cNvPr id="27" name="Image 5" descr="Miteinande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5520" y="3840480"/>
            <a:ext cx="640080" cy="64008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10561320" y="3840480"/>
            <a:ext cx="1143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b="1" dirty="0">
                <a:solidFill>
                  <a:srgbClr val="A8467E"/>
                </a:solidFill>
              </a:rPr>
              <a:t>Miteinander</a:t>
            </a:r>
            <a:endParaRPr lang="de-CH" sz="1200" dirty="0"/>
          </a:p>
        </p:txBody>
      </p:sp>
      <p:pic>
        <p:nvPicPr>
          <p:cNvPr id="29" name="Image 6" descr="Ich selbst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8160" y="4846320"/>
            <a:ext cx="640080" cy="64008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8823960" y="4846320"/>
            <a:ext cx="1143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b="1" dirty="0">
                <a:solidFill>
                  <a:srgbClr val="1E3A5F"/>
                </a:solidFill>
              </a:rPr>
              <a:t>Ich selbst</a:t>
            </a:r>
            <a:endParaRPr lang="de-CH" sz="1200" dirty="0"/>
          </a:p>
        </p:txBody>
      </p:sp>
      <p:pic>
        <p:nvPicPr>
          <p:cNvPr id="31" name="Image 7" descr="Natur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5520" y="4846320"/>
            <a:ext cx="640080" cy="64008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0561320" y="4846320"/>
            <a:ext cx="1143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b="1" dirty="0">
                <a:solidFill>
                  <a:srgbClr val="3F7F4E"/>
                </a:solidFill>
              </a:rPr>
              <a:t>Natur</a:t>
            </a:r>
            <a:endParaRPr lang="de-CH" sz="1200" dirty="0"/>
          </a:p>
        </p:txBody>
      </p:sp>
      <p:sp>
        <p:nvSpPr>
          <p:cNvPr id="34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5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6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7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8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6</a:t>
            </a:fld>
            <a:endParaRPr lang="de-C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Deine Aufträge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Auftrag 1 für alle und dazu ein Wahlauftrag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737360"/>
            <a:ext cx="3474720" cy="4023360"/>
          </a:xfrm>
          <a:prstGeom prst="roundRect">
            <a:avLst>
              <a:gd name="adj" fmla="val 4737"/>
            </a:avLst>
          </a:prstGeom>
          <a:solidFill>
            <a:srgbClr val="E1ECEC"/>
          </a:solidFill>
          <a:ln w="38100">
            <a:solidFill>
              <a:srgbClr val="2F6F73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5960" y="2011680"/>
            <a:ext cx="822960" cy="8229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971800"/>
            <a:ext cx="3017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600" b="1" dirty="0">
                <a:solidFill>
                  <a:srgbClr val="6B6B6B"/>
                </a:solidFill>
              </a:rPr>
              <a:t>Auftrag 1</a:t>
            </a:r>
            <a:endParaRPr lang="de-CH" sz="1600" dirty="0"/>
          </a:p>
          <a:p>
            <a:pPr algn="ctr"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Den Betrieb entdecken</a:t>
            </a:r>
            <a:endParaRPr lang="de-CH" sz="1600" dirty="0"/>
          </a:p>
          <a:p>
            <a:pPr algn="ctr" indent="0" marL="0">
              <a:buNone/>
            </a:pPr>
            <a:r>
              <a:rPr lang="de-CH" sz="1600" dirty="0">
                <a:solidFill>
                  <a:srgbClr val="263133"/>
                </a:solidFill>
              </a:rPr>
              <a:t>Vermutungen, Interview und Skizze</a:t>
            </a:r>
            <a:endParaRPr lang="de-CH" sz="1600" dirty="0"/>
          </a:p>
        </p:txBody>
      </p:sp>
      <p:sp>
        <p:nvSpPr>
          <p:cNvPr id="7" name="Karte"/>
          <p:cNvSpPr/>
          <p:nvPr/>
        </p:nvSpPr>
        <p:spPr>
          <a:xfrm>
            <a:off x="4434840" y="1737360"/>
            <a:ext cx="7132320" cy="1234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984248"/>
            <a:ext cx="731520" cy="7315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532120" y="1810512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500" b="1" dirty="0">
                <a:solidFill>
                  <a:srgbClr val="6B6B6B"/>
                </a:solidFill>
              </a:rPr>
              <a:t>Wahlauftrag 2 · </a:t>
            </a:r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Beruf und Arbeitsprozesse</a:t>
            </a:r>
            <a:endParaRPr lang="de-CH" sz="15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Tagesablauf und Fähigkeitsfenster-Profil einer Person</a:t>
            </a:r>
            <a:endParaRPr lang="de-CH" sz="1500" dirty="0"/>
          </a:p>
        </p:txBody>
      </p:sp>
      <p:sp>
        <p:nvSpPr>
          <p:cNvPr id="10" name="Karte"/>
          <p:cNvSpPr/>
          <p:nvPr/>
        </p:nvSpPr>
        <p:spPr>
          <a:xfrm>
            <a:off x="4434840" y="3108960"/>
            <a:ext cx="7132320" cy="1234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720" y="3355848"/>
            <a:ext cx="731520" cy="7315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32120" y="3182112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500" b="1" dirty="0">
                <a:solidFill>
                  <a:srgbClr val="6B6B6B"/>
                </a:solidFill>
              </a:rPr>
              <a:t>Wahlauftrag 3 · </a:t>
            </a:r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Zusammenarbeit</a:t>
            </a:r>
            <a:endParaRPr lang="de-CH" sz="15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Wer hilft wem? Wie arbeitet das Team?</a:t>
            </a:r>
            <a:endParaRPr lang="de-CH" sz="1500" dirty="0"/>
          </a:p>
        </p:txBody>
      </p:sp>
      <p:sp>
        <p:nvSpPr>
          <p:cNvPr id="13" name="Karte"/>
          <p:cNvSpPr/>
          <p:nvPr/>
        </p:nvSpPr>
        <p:spPr>
          <a:xfrm>
            <a:off x="4434840" y="4480560"/>
            <a:ext cx="7132320" cy="12344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4727448"/>
            <a:ext cx="731520" cy="73152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532120" y="4553712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500" b="1" dirty="0">
                <a:solidFill>
                  <a:srgbClr val="6B6B6B"/>
                </a:solidFill>
              </a:rPr>
              <a:t>Wahlauftrag 4 · </a:t>
            </a:r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Ich packe an</a:t>
            </a:r>
            <a:endParaRPr lang="de-CH" sz="15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Mithelfen und herausfinden, was ich lerne</a:t>
            </a:r>
            <a:endParaRPr lang="de-CH" sz="1500" dirty="0"/>
          </a:p>
        </p:txBody>
      </p:sp>
      <p:sp>
        <p:nvSpPr>
          <p:cNvPr id="17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8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9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7</a:t>
            </a:fld>
            <a:endParaRPr lang="de-CH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Zu zweit im Betrieb?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Verteilt die Rollen und wechselt am Mittag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828800"/>
            <a:ext cx="5349240" cy="347472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1488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2240280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Explorer:in</a:t>
            </a:r>
            <a:endParaRPr lang="de-CH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1005840" y="3291840"/>
            <a:ext cx="4663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stellt Fragen, beobachtet, probiert Aufgaben aus, spricht mit Mitarbeitenden</a:t>
            </a:r>
            <a:endParaRPr lang="de-CH" sz="2100" dirty="0"/>
          </a:p>
        </p:txBody>
      </p:sp>
      <p:sp>
        <p:nvSpPr>
          <p:cNvPr id="8" name="Karte"/>
          <p:cNvSpPr/>
          <p:nvPr/>
        </p:nvSpPr>
        <p:spPr>
          <a:xfrm>
            <a:off x="6217920" y="1828800"/>
            <a:ext cx="5349240" cy="3474720"/>
          </a:xfrm>
          <a:prstGeom prst="roundRect">
            <a:avLst>
              <a:gd name="adj" fmla="val 4737"/>
            </a:avLst>
          </a:prstGeom>
          <a:solidFill>
            <a:srgbClr val="F8F4EC"/>
          </a:solidFill>
          <a:ln w="25400">
            <a:solidFill>
              <a:srgbClr val="2F6F73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2148840"/>
            <a:ext cx="914400" cy="9144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635240" y="2240280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Dokumentar:in</a:t>
            </a:r>
            <a:endParaRPr lang="de-CH" sz="3000" dirty="0"/>
          </a:p>
        </p:txBody>
      </p:sp>
      <p:sp>
        <p:nvSpPr>
          <p:cNvPr id="11" name="Text 7"/>
          <p:cNvSpPr txBox="1"/>
          <p:nvPr/>
        </p:nvSpPr>
        <p:spPr>
          <a:xfrm>
            <a:off x="6583680" y="3291840"/>
            <a:ext cx="4663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macht Notizen und Skizzen, fotografiert mit Erlaubnis, hält Antworten fest</a:t>
            </a:r>
            <a:endParaRPr lang="de-CH" sz="2100" dirty="0"/>
          </a:p>
        </p:txBody>
      </p:sp>
      <p:sp>
        <p:nvSpPr>
          <p:cNvPr id="1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8</a:t>
            </a:fld>
            <a:endParaRPr lang="de-CH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Blitzlicht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828800"/>
            <a:ext cx="10927080" cy="2377440"/>
          </a:xfrm>
          <a:prstGeom prst="roundRect">
            <a:avLst>
              <a:gd name="adj" fmla="val 6923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05840" y="1828800"/>
            <a:ext cx="10241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Welches Fähigkeitsfenster möchtest du im Betrieb besonders brauchen?</a:t>
            </a:r>
            <a:endParaRPr lang="de-CH" sz="34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7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8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9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0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9</a:t>
            </a:fld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xisfenster">
  <a:themeElements>
    <a:clrScheme name="Praxisfenster">
      <a:dk1>
        <a:srgbClr val="263133"/>
      </a:dk1>
      <a:lt1>
        <a:srgbClr val="FFFFFF"/>
      </a:lt1>
      <a:dk2>
        <a:srgbClr val="2F6F73"/>
      </a:dk2>
      <a:lt2>
        <a:srgbClr val="F8F4EC"/>
      </a:lt2>
      <a:accent1>
        <a:srgbClr val="2F6F73"/>
      </a:accent1>
      <a:accent2>
        <a:srgbClr val="F4B183"/>
      </a:accent2>
      <a:accent3>
        <a:srgbClr val="F2C14E"/>
      </a:accent3>
      <a:accent4>
        <a:srgbClr val="1E3A5F"/>
      </a:accent4>
      <a:accent5>
        <a:srgbClr val="3F7F4E"/>
      </a:accent5>
      <a:accent6>
        <a:srgbClr val="A8467E"/>
      </a:accent6>
      <a:hlink>
        <a:srgbClr val="2F6F73"/>
      </a:hlink>
      <a:folHlink>
        <a:srgbClr val="1E3A5F"/>
      </a:folHlink>
    </a:clrScheme>
    <a:fontScheme name="Praxisfenster">
      <a:majorFont>
        <a:latin typeface="Quicksa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Praxisfenster 2.6 Vorbereitung Betriebsbesuch</dc:title>
  <dc:subject>PptxGenJS Presentation</dc:subject>
  <dc:creator>Praxisfenster</dc:creator>
  <cp:lastModifiedBy>Praxisfenster</cp:lastModifiedBy>
  <cp:revision>1</cp:revision>
  <dcterms:created xsi:type="dcterms:W3CDTF">2026-10-19T04:40:01Z</dcterms:created>
  <dcterms:modified xsi:type="dcterms:W3CDTF">2026-10-19T04:40:01Z</dcterms:modified>
</cp:coreProperties>
</file>